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5"/>
  </p:sldMasterIdLst>
  <p:notesMasterIdLst>
    <p:notesMasterId r:id="rId66"/>
  </p:notesMasterIdLst>
  <p:handoutMasterIdLst>
    <p:handoutMasterId r:id="rId67"/>
  </p:handoutMasterIdLst>
  <p:sldIdLst>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70" r:id="rId24"/>
    <p:sldId id="371" r:id="rId25"/>
    <p:sldId id="372" r:id="rId26"/>
    <p:sldId id="373" r:id="rId27"/>
    <p:sldId id="374" r:id="rId28"/>
    <p:sldId id="375" r:id="rId29"/>
    <p:sldId id="376"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Lst>
  <p:sldSz cx="9906000" cy="6858000" type="A4"/>
  <p:notesSz cx="6858000" cy="9144000"/>
  <p:defaultTextStyle>
    <a:defPPr>
      <a:defRPr lang="en-US"/>
    </a:defPPr>
    <a:lvl1pPr algn="ctr" rtl="0" eaLnBrk="0" fontAlgn="base" hangingPunct="0">
      <a:spcBef>
        <a:spcPct val="0"/>
      </a:spcBef>
      <a:spcAft>
        <a:spcPct val="0"/>
      </a:spcAft>
      <a:defRPr sz="2400" kern="1200">
        <a:solidFill>
          <a:schemeClr val="accent1"/>
        </a:solidFill>
        <a:latin typeface="Arial" pitchFamily="34" charset="0"/>
        <a:ea typeface="ＭＳ Ｐゴシック" pitchFamily="34" charset="-128"/>
        <a:cs typeface="+mn-cs"/>
      </a:defRPr>
    </a:lvl1pPr>
    <a:lvl2pPr marL="457200" algn="ctr" rtl="0" eaLnBrk="0" fontAlgn="base" hangingPunct="0">
      <a:spcBef>
        <a:spcPct val="0"/>
      </a:spcBef>
      <a:spcAft>
        <a:spcPct val="0"/>
      </a:spcAft>
      <a:defRPr sz="2400" kern="1200">
        <a:solidFill>
          <a:schemeClr val="accent1"/>
        </a:solidFill>
        <a:latin typeface="Arial" pitchFamily="34" charset="0"/>
        <a:ea typeface="ＭＳ Ｐゴシック" pitchFamily="34" charset="-128"/>
        <a:cs typeface="+mn-cs"/>
      </a:defRPr>
    </a:lvl2pPr>
    <a:lvl3pPr marL="914400" algn="ctr" rtl="0" eaLnBrk="0" fontAlgn="base" hangingPunct="0">
      <a:spcBef>
        <a:spcPct val="0"/>
      </a:spcBef>
      <a:spcAft>
        <a:spcPct val="0"/>
      </a:spcAft>
      <a:defRPr sz="2400" kern="1200">
        <a:solidFill>
          <a:schemeClr val="accent1"/>
        </a:solidFill>
        <a:latin typeface="Arial" pitchFamily="34" charset="0"/>
        <a:ea typeface="ＭＳ Ｐゴシック" pitchFamily="34" charset="-128"/>
        <a:cs typeface="+mn-cs"/>
      </a:defRPr>
    </a:lvl3pPr>
    <a:lvl4pPr marL="1371600" algn="ctr" rtl="0" eaLnBrk="0" fontAlgn="base" hangingPunct="0">
      <a:spcBef>
        <a:spcPct val="0"/>
      </a:spcBef>
      <a:spcAft>
        <a:spcPct val="0"/>
      </a:spcAft>
      <a:defRPr sz="2400" kern="1200">
        <a:solidFill>
          <a:schemeClr val="accent1"/>
        </a:solidFill>
        <a:latin typeface="Arial" pitchFamily="34" charset="0"/>
        <a:ea typeface="ＭＳ Ｐゴシック" pitchFamily="34" charset="-128"/>
        <a:cs typeface="+mn-cs"/>
      </a:defRPr>
    </a:lvl4pPr>
    <a:lvl5pPr marL="1828800" algn="ctr" rtl="0" eaLnBrk="0" fontAlgn="base" hangingPunct="0">
      <a:spcBef>
        <a:spcPct val="0"/>
      </a:spcBef>
      <a:spcAft>
        <a:spcPct val="0"/>
      </a:spcAft>
      <a:defRPr sz="2400" kern="1200">
        <a:solidFill>
          <a:schemeClr val="accent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accent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accent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accent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accent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1218" y="-60"/>
      </p:cViewPr>
      <p:guideLst>
        <p:guide orient="horz" pos="180"/>
        <p:guide orient="horz" pos="4319"/>
        <p:guide orient="horz"/>
        <p:guide orient="horz" pos="4083"/>
        <p:guide pos="412"/>
        <p:guide pos="6093"/>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4"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4" Type="http://schemas.openxmlformats.org/officeDocument/2006/relationships/image" Target="../media/image35.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solidFill>
                  <a:schemeClr val="tx1"/>
                </a:solidFill>
                <a:latin typeface="Arial" charset="0"/>
                <a:ea typeface="+mn-ea"/>
                <a:cs typeface="+mn-cs"/>
              </a:defRPr>
            </a:lvl1pPr>
          </a:lstStyle>
          <a:p>
            <a:pPr>
              <a:defRPr/>
            </a:pPr>
            <a:endParaRPr lang="fr-FR"/>
          </a:p>
        </p:txBody>
      </p:sp>
      <p:sp>
        <p:nvSpPr>
          <p:cNvPr id="66563" name="Rectangle 102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latin typeface="Arial" charset="0"/>
                <a:ea typeface="+mn-ea"/>
                <a:cs typeface="+mn-cs"/>
              </a:defRPr>
            </a:lvl1pPr>
          </a:lstStyle>
          <a:p>
            <a:pPr>
              <a:defRPr/>
            </a:pPr>
            <a:endParaRPr lang="fr-FR"/>
          </a:p>
        </p:txBody>
      </p:sp>
      <p:sp>
        <p:nvSpPr>
          <p:cNvPr id="66564" name="Rectangle 1028"/>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solidFill>
                  <a:schemeClr val="tx1"/>
                </a:solidFill>
                <a:latin typeface="Arial" charset="0"/>
                <a:ea typeface="+mn-ea"/>
                <a:cs typeface="+mn-cs"/>
              </a:defRPr>
            </a:lvl1pPr>
          </a:lstStyle>
          <a:p>
            <a:pPr>
              <a:defRPr/>
            </a:pPr>
            <a:endParaRPr lang="fr-FR"/>
          </a:p>
        </p:txBody>
      </p:sp>
      <p:sp>
        <p:nvSpPr>
          <p:cNvPr id="66565" name="Rectangle 1029"/>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fld id="{37576EB7-3E9D-49B2-97B2-7DFF6CE6EBF7}" type="slidenum">
              <a:rPr lang="fr-FR"/>
              <a:pPr/>
              <a:t>‹#›</a:t>
            </a:fld>
            <a:endParaRPr lang="fr-FR"/>
          </a:p>
        </p:txBody>
      </p:sp>
    </p:spTree>
    <p:extLst>
      <p:ext uri="{BB962C8B-B14F-4D97-AF65-F5344CB8AC3E}">
        <p14:creationId xmlns:p14="http://schemas.microsoft.com/office/powerpoint/2010/main" val="3623220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latin typeface="Arial" charset="0"/>
                <a:ea typeface="+mn-ea"/>
                <a:cs typeface="+mn-cs"/>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latin typeface="Arial" charset="0"/>
                <a:ea typeface="+mn-ea"/>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C9C548C8-D665-4ECD-B45E-AC04AF3CC485}" type="slidenum">
              <a:rPr lang="en-US"/>
              <a:pPr/>
              <a:t>‹#›</a:t>
            </a:fld>
            <a:endParaRPr lang="en-US"/>
          </a:p>
        </p:txBody>
      </p:sp>
    </p:spTree>
    <p:extLst>
      <p:ext uri="{BB962C8B-B14F-4D97-AF65-F5344CB8AC3E}">
        <p14:creationId xmlns:p14="http://schemas.microsoft.com/office/powerpoint/2010/main" val="36823090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a:ln/>
        </p:spPr>
        <p:txBody>
          <a:bodyPr/>
          <a:lstStyle/>
          <a:p>
            <a:r>
              <a:rPr lang="en-US" smtClean="0">
                <a:latin typeface="Arial" pitchFamily="34" charset="0"/>
                <a:ea typeface="ＭＳ Ｐゴシック" pitchFamily="34" charset="-128"/>
              </a:rPr>
              <a:t>An introductory discussion on graph partitioning </a:t>
            </a:r>
          </a:p>
        </p:txBody>
      </p:sp>
      <p:sp>
        <p:nvSpPr>
          <p:cNvPr id="18435" name="Slide Number Placeholder 3"/>
          <p:cNvSpPr>
            <a:spLocks noGrp="1"/>
          </p:cNvSpPr>
          <p:nvPr>
            <p:ph type="sldNum" sz="quarter" idx="5"/>
          </p:nvPr>
        </p:nvSpPr>
        <p:spPr>
          <a:noFill/>
        </p:spPr>
        <p:txBody>
          <a:bodyPr/>
          <a:lstStyle/>
          <a:p>
            <a:fld id="{AE0D0DE9-8F0D-4134-B110-8532222448B3}" type="slidenum">
              <a:rPr lang="en-US"/>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a:ln/>
        </p:spPr>
      </p:sp>
      <p:sp>
        <p:nvSpPr>
          <p:cNvPr id="56322" name="Notes Placeholder 2"/>
          <p:cNvSpPr>
            <a:spLocks noGrp="1"/>
          </p:cNvSpPr>
          <p:nvPr>
            <p:ph type="body" idx="1"/>
          </p:nvPr>
        </p:nvSpPr>
        <p:spPr>
          <a:noFill/>
          <a:ln/>
        </p:spPr>
        <p:txBody>
          <a:bodyPr/>
          <a:lstStyle/>
          <a:p>
            <a:r>
              <a:rPr lang="en-US" smtClean="0">
                <a:latin typeface="Arial" pitchFamily="34" charset="0"/>
                <a:ea typeface="ＭＳ Ｐゴシック" pitchFamily="34" charset="-128"/>
              </a:rPr>
              <a:t>Both approaches are not prohibitively slow, so since they are heuristics we can use both for validation etc.</a:t>
            </a:r>
          </a:p>
        </p:txBody>
      </p:sp>
      <p:sp>
        <p:nvSpPr>
          <p:cNvPr id="56323" name="Slide Number Placeholder 3"/>
          <p:cNvSpPr>
            <a:spLocks noGrp="1"/>
          </p:cNvSpPr>
          <p:nvPr>
            <p:ph type="sldNum" sz="quarter" idx="5"/>
          </p:nvPr>
        </p:nvSpPr>
        <p:spPr>
          <a:noFill/>
        </p:spPr>
        <p:txBody>
          <a:bodyPr/>
          <a:lstStyle/>
          <a:p>
            <a:fld id="{847F3510-3DE5-4FEA-9E71-2991EB981016}" type="slidenum">
              <a:rPr lang="en-US"/>
              <a:pPr/>
              <a:t>42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a:ln/>
        </p:spPr>
        <p:txBody>
          <a:bodyPr/>
          <a:lstStyle/>
          <a:p>
            <a:endParaRPr lang="en-US" smtClean="0">
              <a:latin typeface="Arial" pitchFamily="34" charset="0"/>
              <a:ea typeface="ＭＳ Ｐゴシック" pitchFamily="34" charset="-128"/>
            </a:endParaRPr>
          </a:p>
        </p:txBody>
      </p:sp>
      <p:sp>
        <p:nvSpPr>
          <p:cNvPr id="67587" name="Slide Number Placeholder 3"/>
          <p:cNvSpPr>
            <a:spLocks noGrp="1"/>
          </p:cNvSpPr>
          <p:nvPr>
            <p:ph type="sldNum" sz="quarter" idx="5"/>
          </p:nvPr>
        </p:nvSpPr>
        <p:spPr>
          <a:noFill/>
        </p:spPr>
        <p:txBody>
          <a:bodyPr/>
          <a:lstStyle/>
          <a:p>
            <a:fld id="{4B727029-6A35-4D76-8046-4E5698120C82}" type="slidenum">
              <a:rPr lang="en-US"/>
              <a:pPr/>
              <a:t>52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a:ln/>
        </p:spPr>
      </p:sp>
      <p:sp>
        <p:nvSpPr>
          <p:cNvPr id="70658" name="Notes Placeholder 2"/>
          <p:cNvSpPr>
            <a:spLocks noGrp="1"/>
          </p:cNvSpPr>
          <p:nvPr>
            <p:ph type="body" idx="1"/>
          </p:nvPr>
        </p:nvSpPr>
        <p:spPr>
          <a:noFill/>
          <a:ln/>
        </p:spPr>
        <p:txBody>
          <a:bodyPr/>
          <a:lstStyle/>
          <a:p>
            <a:r>
              <a:rPr lang="en-US" smtClean="0">
                <a:latin typeface="Arial" pitchFamily="34" charset="0"/>
                <a:ea typeface="ＭＳ Ｐゴシック" pitchFamily="34" charset="-128"/>
              </a:rPr>
              <a:t>The greedy algorithms we discussed before were also agglomerative</a:t>
            </a:r>
          </a:p>
        </p:txBody>
      </p:sp>
      <p:sp>
        <p:nvSpPr>
          <p:cNvPr id="70659" name="Slide Number Placeholder 3"/>
          <p:cNvSpPr>
            <a:spLocks noGrp="1"/>
          </p:cNvSpPr>
          <p:nvPr>
            <p:ph type="sldNum" sz="quarter" idx="5"/>
          </p:nvPr>
        </p:nvSpPr>
        <p:spPr>
          <a:noFill/>
        </p:spPr>
        <p:txBody>
          <a:bodyPr/>
          <a:lstStyle/>
          <a:p>
            <a:fld id="{4A11F349-1B80-4FCC-8A91-C1403A371B0D}" type="slidenum">
              <a:rPr lang="en-US"/>
              <a:pPr/>
              <a:t>54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a:ln/>
        </p:spPr>
      </p:sp>
      <p:sp>
        <p:nvSpPr>
          <p:cNvPr id="72706" name="Notes Placeholder 2"/>
          <p:cNvSpPr>
            <a:spLocks noGrp="1"/>
          </p:cNvSpPr>
          <p:nvPr>
            <p:ph type="body" idx="1"/>
          </p:nvPr>
        </p:nvSpPr>
        <p:spPr>
          <a:noFill/>
          <a:ln/>
        </p:spPr>
        <p:txBody>
          <a:bodyPr/>
          <a:lstStyle/>
          <a:p>
            <a:r>
              <a:rPr lang="en-US" smtClean="0">
                <a:latin typeface="Arial" pitchFamily="34" charset="0"/>
                <a:ea typeface="ＭＳ Ｐゴシック" pitchFamily="34" charset="-128"/>
              </a:rPr>
              <a:t>The fact that we can use many metrics is both good and bad.</a:t>
            </a:r>
          </a:p>
          <a:p>
            <a:r>
              <a:rPr lang="en-US" smtClean="0">
                <a:latin typeface="Arial" pitchFamily="34" charset="0"/>
                <a:ea typeface="ＭＳ Ｐゴシック" pitchFamily="34" charset="-128"/>
              </a:rPr>
              <a:t>Good </a:t>
            </a:r>
            <a:r>
              <a:rPr lang="en-US" smtClean="0">
                <a:latin typeface="Arial" pitchFamily="34" charset="0"/>
                <a:ea typeface="ＭＳ Ｐゴシック" pitchFamily="34" charset="-128"/>
                <a:sym typeface="Wingdings" pitchFamily="2" charset="2"/>
              </a:rPr>
              <a:t> gives flexibility</a:t>
            </a:r>
          </a:p>
          <a:p>
            <a:r>
              <a:rPr lang="en-US" smtClean="0">
                <a:latin typeface="Arial" pitchFamily="34" charset="0"/>
                <a:ea typeface="ＭＳ Ｐゴシック" pitchFamily="34" charset="-128"/>
                <a:sym typeface="Wingdings" pitchFamily="2" charset="2"/>
              </a:rPr>
              <a:t>Bad  there is no principle based on which we decide which metric to use (trial-and-error method)</a:t>
            </a:r>
            <a:endParaRPr lang="en-US" smtClean="0">
              <a:latin typeface="Arial" pitchFamily="34" charset="0"/>
              <a:ea typeface="ＭＳ Ｐゴシック" pitchFamily="34" charset="-128"/>
            </a:endParaRPr>
          </a:p>
        </p:txBody>
      </p:sp>
      <p:sp>
        <p:nvSpPr>
          <p:cNvPr id="72707" name="Slide Number Placeholder 3"/>
          <p:cNvSpPr>
            <a:spLocks noGrp="1"/>
          </p:cNvSpPr>
          <p:nvPr>
            <p:ph type="sldNum" sz="quarter" idx="5"/>
          </p:nvPr>
        </p:nvSpPr>
        <p:spPr>
          <a:noFill/>
        </p:spPr>
        <p:txBody>
          <a:bodyPr/>
          <a:lstStyle/>
          <a:p>
            <a:fld id="{141F7961-3A26-49E2-A353-C5061823F394}" type="slidenum">
              <a:rPr lang="en-US"/>
              <a:pPr/>
              <a:t>55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p:spPr>
      </p:sp>
      <p:sp>
        <p:nvSpPr>
          <p:cNvPr id="78850" name="Notes Placeholder 2"/>
          <p:cNvSpPr>
            <a:spLocks noGrp="1"/>
          </p:cNvSpPr>
          <p:nvPr>
            <p:ph type="body" idx="1"/>
          </p:nvPr>
        </p:nvSpPr>
        <p:spPr>
          <a:noFill/>
          <a:ln/>
        </p:spPr>
        <p:txBody>
          <a:bodyPr/>
          <a:lstStyle/>
          <a:p>
            <a:r>
              <a:rPr lang="en-US" smtClean="0">
                <a:latin typeface="Arial" pitchFamily="34" charset="0"/>
                <a:ea typeface="ＭＳ Ｐゴシック" pitchFamily="34" charset="-128"/>
              </a:rPr>
              <a:t>Cores of groups consists of groups that are highly similar to each others</a:t>
            </a:r>
          </a:p>
        </p:txBody>
      </p:sp>
      <p:sp>
        <p:nvSpPr>
          <p:cNvPr id="78851" name="Slide Number Placeholder 3"/>
          <p:cNvSpPr>
            <a:spLocks noGrp="1"/>
          </p:cNvSpPr>
          <p:nvPr>
            <p:ph type="sldNum" sz="quarter" idx="5"/>
          </p:nvPr>
        </p:nvSpPr>
        <p:spPr>
          <a:noFill/>
        </p:spPr>
        <p:txBody>
          <a:bodyPr/>
          <a:lstStyle/>
          <a:p>
            <a:fld id="{10C872F5-4FD0-4982-8CAB-05ADEC18CB41}" type="slidenum">
              <a:rPr lang="en-US"/>
              <a:pPr/>
              <a:t>60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p:spPr>
        <p:txBody>
          <a:bodyPr/>
          <a:lstStyle/>
          <a:p>
            <a:r>
              <a:rPr lang="en-US" smtClean="0">
                <a:latin typeface="Arial" pitchFamily="34" charset="0"/>
                <a:ea typeface="ＭＳ Ｐゴシック" pitchFamily="34" charset="-128"/>
              </a:rPr>
              <a:t>The number of rounds required is not well understood how it varies with the network size.  However, in typical applications is small. </a:t>
            </a:r>
          </a:p>
        </p:txBody>
      </p:sp>
      <p:sp>
        <p:nvSpPr>
          <p:cNvPr id="31747" name="Slide Number Placeholder 3"/>
          <p:cNvSpPr>
            <a:spLocks noGrp="1"/>
          </p:cNvSpPr>
          <p:nvPr>
            <p:ph type="sldNum" sz="quarter" idx="5"/>
          </p:nvPr>
        </p:nvSpPr>
        <p:spPr>
          <a:noFill/>
        </p:spPr>
        <p:txBody>
          <a:bodyPr/>
          <a:lstStyle/>
          <a:p>
            <a:fld id="{B9008040-87FA-46DA-BB4C-AE0FDC2EDC75}" type="slidenum">
              <a:rPr lang="en-US"/>
              <a:pPr/>
              <a:t>13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6F0F873-0F2A-4F23-9606-0474DDA48E9E}" type="slidenum">
              <a:rPr lang="en-US" altLang="en-US"/>
              <a:pPr eaLnBrk="1" hangingPunct="1"/>
              <a:t>20</a:t>
            </a:fld>
            <a:endParaRPr lang="en-US" altLang="en-US"/>
          </a:p>
        </p:txBody>
      </p:sp>
      <p:sp>
        <p:nvSpPr>
          <p:cNvPr id="91139" name="Rectangle 2"/>
          <p:cNvSpPr>
            <a:spLocks noRo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B6129AB-F45D-4D1A-B30B-3CA06ABDD876}" type="slidenum">
              <a:rPr lang="en-US" altLang="en-US"/>
              <a:pPr eaLnBrk="1" hangingPunct="1"/>
              <a:t>21</a:t>
            </a:fld>
            <a:endParaRPr lang="en-US" altLang="en-US"/>
          </a:p>
        </p:txBody>
      </p:sp>
      <p:sp>
        <p:nvSpPr>
          <p:cNvPr id="92163" name="Rectangle 2"/>
          <p:cNvSpPr>
            <a:spLocks noRo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46AE954-2724-4615-8DDF-458A0EED5B34}" type="slidenum">
              <a:rPr lang="en-US" altLang="en-US"/>
              <a:pPr eaLnBrk="1" hangingPunct="1"/>
              <a:t>22</a:t>
            </a:fld>
            <a:endParaRPr lang="en-US" altLang="en-US"/>
          </a:p>
        </p:txBody>
      </p:sp>
      <p:sp>
        <p:nvSpPr>
          <p:cNvPr id="93187" name="Rectangle 2"/>
          <p:cNvSpPr>
            <a:spLocks noRo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AB1EDC0-5C1E-4B80-B985-4B38722557F3}" type="slidenum">
              <a:rPr lang="en-US" altLang="en-US"/>
              <a:pPr eaLnBrk="1" hangingPunct="1"/>
              <a:t>23</a:t>
            </a:fld>
            <a:endParaRPr lang="en-US" altLang="en-US"/>
          </a:p>
        </p:txBody>
      </p:sp>
      <p:sp>
        <p:nvSpPr>
          <p:cNvPr id="94211" name="Rectangle 2"/>
          <p:cNvSpPr>
            <a:spLocks noRo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41B616-FCE3-49D7-BF0F-D091716342BB}" type="slidenum">
              <a:rPr lang="en-US" altLang="en-US"/>
              <a:pPr eaLnBrk="1" hangingPunct="1"/>
              <a:t>24</a:t>
            </a:fld>
            <a:endParaRPr lang="en-US" altLang="en-US"/>
          </a:p>
        </p:txBody>
      </p:sp>
      <p:sp>
        <p:nvSpPr>
          <p:cNvPr id="95235" name="Rectangle 2"/>
          <p:cNvSpPr>
            <a:spLocks noRo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70BC482-39EB-455F-BE58-64631844A293}" type="slidenum">
              <a:rPr lang="en-US" altLang="en-US"/>
              <a:pPr eaLnBrk="1" hangingPunct="1"/>
              <a:t>25</a:t>
            </a:fld>
            <a:endParaRPr lang="en-US" altLang="en-US"/>
          </a:p>
        </p:txBody>
      </p:sp>
      <p:sp>
        <p:nvSpPr>
          <p:cNvPr id="153603" name="Rectangle 2"/>
          <p:cNvSpPr>
            <a:spLocks noRo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p:spPr>
        <p:txBody>
          <a:bodyPr/>
          <a:lstStyle/>
          <a:p>
            <a:r>
              <a:rPr lang="en-US" smtClean="0">
                <a:latin typeface="Arial" pitchFamily="34" charset="0"/>
                <a:ea typeface="ＭＳ Ｐゴシック" pitchFamily="34" charset="-128"/>
              </a:rPr>
              <a:t>- Because this will always give as solution the bisection where n1=n and n2=0</a:t>
            </a:r>
          </a:p>
        </p:txBody>
      </p:sp>
      <p:sp>
        <p:nvSpPr>
          <p:cNvPr id="47107" name="Slide Number Placeholder 3"/>
          <p:cNvSpPr>
            <a:spLocks noGrp="1"/>
          </p:cNvSpPr>
          <p:nvPr>
            <p:ph type="sldNum" sz="quarter" idx="5"/>
          </p:nvPr>
        </p:nvSpPr>
        <p:spPr>
          <a:noFill/>
        </p:spPr>
        <p:txBody>
          <a:bodyPr/>
          <a:lstStyle/>
          <a:p>
            <a:fld id="{C8D3651C-1557-48EB-BFBB-8B5811D35361}" type="slidenum">
              <a:rPr lang="en-US"/>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1116013" y="1155700"/>
            <a:ext cx="55530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accent1"/>
                </a:solidFill>
                <a:latin typeface="Arial" charset="0"/>
                <a:ea typeface="ＭＳ Ｐゴシック" charset="0"/>
                <a:cs typeface="ＭＳ Ｐゴシック" charset="0"/>
              </a:defRPr>
            </a:lvl1pPr>
            <a:lvl2pPr marL="742950" indent="-285750">
              <a:defRPr sz="2400">
                <a:solidFill>
                  <a:schemeClr val="accent1"/>
                </a:solidFill>
                <a:latin typeface="Arial" charset="0"/>
                <a:ea typeface="ＭＳ Ｐゴシック" charset="0"/>
              </a:defRPr>
            </a:lvl2pPr>
            <a:lvl3pPr marL="1143000" indent="-228600">
              <a:defRPr sz="2400">
                <a:solidFill>
                  <a:schemeClr val="accent1"/>
                </a:solidFill>
                <a:latin typeface="Arial" charset="0"/>
                <a:ea typeface="ＭＳ Ｐゴシック" charset="0"/>
              </a:defRPr>
            </a:lvl3pPr>
            <a:lvl4pPr marL="1600200" indent="-228600">
              <a:defRPr sz="2400">
                <a:solidFill>
                  <a:schemeClr val="accent1"/>
                </a:solidFill>
                <a:latin typeface="Arial" charset="0"/>
                <a:ea typeface="ＭＳ Ｐゴシック" charset="0"/>
              </a:defRPr>
            </a:lvl4pPr>
            <a:lvl5pPr marL="2057400" indent="-228600">
              <a:defRPr sz="2400">
                <a:solidFill>
                  <a:schemeClr val="accent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accent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accent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accent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accent1"/>
                </a:solidFill>
                <a:latin typeface="Arial" charset="0"/>
                <a:ea typeface="ＭＳ Ｐゴシック" charset="0"/>
              </a:defRPr>
            </a:lvl9pPr>
          </a:lstStyle>
          <a:p>
            <a:pPr>
              <a:defRPr/>
            </a:pPr>
            <a:r>
              <a:rPr lang="en-US" sz="2800" b="1" smtClean="0">
                <a:solidFill>
                  <a:srgbClr val="373737"/>
                </a:solidFill>
              </a:rPr>
              <a:t>School of Information Sciences</a:t>
            </a:r>
          </a:p>
          <a:p>
            <a:pPr>
              <a:defRPr/>
            </a:pPr>
            <a:r>
              <a:rPr lang="en-US" sz="2800" b="1" smtClean="0">
                <a:solidFill>
                  <a:srgbClr val="373737"/>
                </a:solidFill>
              </a:rPr>
              <a:t>University of Pittsburgh</a:t>
            </a:r>
          </a:p>
        </p:txBody>
      </p:sp>
      <p:pic>
        <p:nvPicPr>
          <p:cNvPr id="5" name="Picture 8"/>
          <p:cNvPicPr>
            <a:picLocks noChangeAspect="1"/>
          </p:cNvPicPr>
          <p:nvPr/>
        </p:nvPicPr>
        <p:blipFill>
          <a:blip r:embed="rId2"/>
          <a:srcRect/>
          <a:stretch>
            <a:fillRect/>
          </a:stretch>
        </p:blipFill>
        <p:spPr bwMode="auto">
          <a:xfrm>
            <a:off x="928688" y="5240338"/>
            <a:ext cx="1625600" cy="1617662"/>
          </a:xfrm>
          <a:prstGeom prst="rect">
            <a:avLst/>
          </a:prstGeom>
          <a:noFill/>
          <a:ln w="9525">
            <a:noFill/>
            <a:miter lim="800000"/>
            <a:headEnd/>
            <a:tailEnd/>
          </a:ln>
        </p:spPr>
      </p:pic>
      <p:sp>
        <p:nvSpPr>
          <p:cNvPr id="59394" name="Rectangle 2"/>
          <p:cNvSpPr>
            <a:spLocks noGrp="1" noChangeArrowheads="1"/>
          </p:cNvSpPr>
          <p:nvPr>
            <p:ph type="ctrTitle" sz="quarter"/>
          </p:nvPr>
        </p:nvSpPr>
        <p:spPr>
          <a:xfrm>
            <a:off x="654050" y="2822575"/>
            <a:ext cx="8834438" cy="1152525"/>
          </a:xfrm>
        </p:spPr>
        <p:txBody>
          <a:bodyPr/>
          <a:lstStyle>
            <a:lvl1pPr>
              <a:defRPr sz="4800"/>
            </a:lvl1pPr>
          </a:lstStyle>
          <a:p>
            <a:r>
              <a:rPr lang="en-US" smtClean="0"/>
              <a:t>Click to edit Master title style</a:t>
            </a:r>
            <a:endParaRPr lang="en-US" dirty="0"/>
          </a:p>
        </p:txBody>
      </p:sp>
      <p:sp>
        <p:nvSpPr>
          <p:cNvPr id="59395" name="Rectangle 3"/>
          <p:cNvSpPr>
            <a:spLocks noGrp="1" noChangeArrowheads="1"/>
          </p:cNvSpPr>
          <p:nvPr>
            <p:ph type="subTitle" sz="quarter" idx="1"/>
          </p:nvPr>
        </p:nvSpPr>
        <p:spPr>
          <a:xfrm>
            <a:off x="654050" y="4410075"/>
            <a:ext cx="7493000" cy="804863"/>
          </a:xfrm>
        </p:spPr>
        <p:txBody>
          <a:bodyPr anchor="ctr"/>
          <a:lstStyle>
            <a:lvl1pPr marL="0" indent="0">
              <a:buFont typeface="Wingdings" charset="2"/>
              <a:buNone/>
              <a:defRPr sz="2800" baseline="0"/>
            </a:lvl1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fld id="{84FAC048-B0D5-4811-9715-E127243D77CC}" type="slidenum">
              <a:rPr lang="en-US"/>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6625" y="185738"/>
            <a:ext cx="2206625" cy="5754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61988" y="185738"/>
            <a:ext cx="6472237" cy="5754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fld id="{20942CB9-F8B6-44F4-B38E-ACD956197F9F}" type="slidenum">
              <a:rPr lang="en-US"/>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a:ln/>
        </p:spPr>
        <p:txBody>
          <a:bodyPr/>
          <a:lstStyle>
            <a:lvl1pPr>
              <a:defRPr/>
            </a:lvl1pPr>
          </a:lstStyle>
          <a:p>
            <a:fld id="{E5F80DA2-757E-4DCE-B067-D91F73705659}" type="slidenum">
              <a:rPr lang="en-US"/>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fld id="{CC1DE8A4-8988-420B-9B65-F31E8D25EAE5}" type="slidenum">
              <a:rPr lang="en-US"/>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61988" y="1446213"/>
            <a:ext cx="4338637" cy="4494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3025" y="1446213"/>
            <a:ext cx="4340225" cy="4494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ln/>
        </p:spPr>
        <p:txBody>
          <a:bodyPr/>
          <a:lstStyle>
            <a:lvl1pPr>
              <a:defRPr/>
            </a:lvl1pPr>
          </a:lstStyle>
          <a:p>
            <a:fld id="{9117CC81-E9AC-464F-8F9C-D39599357690}" type="slidenum">
              <a:rPr lang="en-US"/>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ln/>
        </p:spPr>
        <p:txBody>
          <a:bodyPr/>
          <a:lstStyle>
            <a:lvl1pPr>
              <a:defRPr/>
            </a:lvl1pPr>
          </a:lstStyle>
          <a:p>
            <a:fld id="{0BF0054D-B11C-49D2-9C3A-26567B9AC5BF}" type="slidenum">
              <a:rPr lang="en-US"/>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8"/>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ln/>
        </p:spPr>
        <p:txBody>
          <a:bodyPr/>
          <a:lstStyle>
            <a:lvl1pPr>
              <a:defRPr/>
            </a:lvl1pPr>
          </a:lstStyle>
          <a:p>
            <a:fld id="{696FF8D0-D3A9-4976-99C3-BF79E27C72E8}" type="slidenum">
              <a:rPr lang="en-US"/>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8"/>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fld id="{567A85AA-8F43-4356-B4B9-0C0385843B32}" type="slidenum">
              <a:rPr lang="en-US"/>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8"/>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fld id="{97585C63-004B-4328-B957-FE05C03316E1}" type="slidenum">
              <a:rPr lang="en-US"/>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fld id="{77FA6F75-906E-49CE-9511-810754DFAD70}" type="slidenum">
              <a:rPr lang="en-US"/>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660400" y="890588"/>
            <a:ext cx="9245600" cy="53975"/>
          </a:xfrm>
          <a:prstGeom prst="rect">
            <a:avLst/>
          </a:prstGeom>
          <a:solidFill>
            <a:srgbClr val="3366FF"/>
          </a:solidFill>
          <a:ln w="9525">
            <a:noFill/>
            <a:miter lim="800000"/>
            <a:headEnd/>
            <a:tailEnd/>
          </a:ln>
        </p:spPr>
        <p:txBody>
          <a:bodyPr wrap="none" anchor="ctr"/>
          <a:lstStyle/>
          <a:p>
            <a:endParaRPr lang="en-US"/>
          </a:p>
        </p:txBody>
      </p:sp>
      <p:sp>
        <p:nvSpPr>
          <p:cNvPr id="1027" name="Rectangle 3"/>
          <p:cNvSpPr>
            <a:spLocks noGrp="1" noChangeArrowheads="1"/>
          </p:cNvSpPr>
          <p:nvPr>
            <p:ph type="title"/>
          </p:nvPr>
        </p:nvSpPr>
        <p:spPr bwMode="auto">
          <a:xfrm>
            <a:off x="661988" y="185738"/>
            <a:ext cx="8831262" cy="6080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modify title</a:t>
            </a:r>
          </a:p>
        </p:txBody>
      </p:sp>
      <p:sp>
        <p:nvSpPr>
          <p:cNvPr id="1028" name="Rectangle 4"/>
          <p:cNvSpPr>
            <a:spLocks noGrp="1" noChangeArrowheads="1"/>
          </p:cNvSpPr>
          <p:nvPr>
            <p:ph type="body" idx="1"/>
          </p:nvPr>
        </p:nvSpPr>
        <p:spPr bwMode="auto">
          <a:xfrm>
            <a:off x="661988" y="1446213"/>
            <a:ext cx="8831262" cy="44942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modify 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8373" name="Rectangle 5"/>
          <p:cNvSpPr>
            <a:spLocks noGrp="1" noChangeArrowheads="1"/>
          </p:cNvSpPr>
          <p:nvPr>
            <p:ph type="sldNum" sz="quarter" idx="4"/>
          </p:nvPr>
        </p:nvSpPr>
        <p:spPr bwMode="auto">
          <a:xfrm>
            <a:off x="661988" y="6408738"/>
            <a:ext cx="481012" cy="1508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1000" b="1">
                <a:solidFill>
                  <a:srgbClr val="161616"/>
                </a:solidFill>
              </a:defRPr>
            </a:lvl1pPr>
          </a:lstStyle>
          <a:p>
            <a:fld id="{5BCB1BB0-BCDC-4B0D-B407-650A743FACB3}" type="slidenum">
              <a:rPr lang="en-US"/>
              <a:pPr/>
              <a:t>‹#›</a:t>
            </a:fld>
            <a:endParaRPr lang="en-US"/>
          </a:p>
        </p:txBody>
      </p:sp>
      <p:sp>
        <p:nvSpPr>
          <p:cNvPr id="58374" name="Rectangle 6"/>
          <p:cNvSpPr>
            <a:spLocks noGrp="1" noChangeArrowheads="1"/>
          </p:cNvSpPr>
          <p:nvPr>
            <p:ph type="ftr" sz="quarter" idx="3"/>
          </p:nvPr>
        </p:nvSpPr>
        <p:spPr bwMode="auto">
          <a:xfrm>
            <a:off x="2971800" y="6408738"/>
            <a:ext cx="4987925" cy="29686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000" b="1" i="1">
                <a:latin typeface="Arial" charset="0"/>
                <a:ea typeface="+mn-ea"/>
                <a:cs typeface="+mn-cs"/>
              </a:defRPr>
            </a:lvl1pPr>
          </a:lstStyle>
          <a:p>
            <a:pPr>
              <a:defRPr/>
            </a:pPr>
            <a:endParaRPr lang="en-US"/>
          </a:p>
        </p:txBody>
      </p:sp>
      <p:sp>
        <p:nvSpPr>
          <p:cNvPr id="58376" name="Rectangle 8"/>
          <p:cNvSpPr>
            <a:spLocks noGrp="1" noChangeArrowheads="1"/>
          </p:cNvSpPr>
          <p:nvPr>
            <p:ph type="dt" sz="half" idx="2"/>
          </p:nvPr>
        </p:nvSpPr>
        <p:spPr bwMode="auto">
          <a:xfrm>
            <a:off x="1524000" y="6408738"/>
            <a:ext cx="1066800" cy="1508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1000">
                <a:latin typeface="Arial" charset="0"/>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5172" r:id="rId1"/>
    <p:sldLayoutId id="2147485162" r:id="rId2"/>
    <p:sldLayoutId id="2147485163" r:id="rId3"/>
    <p:sldLayoutId id="2147485164" r:id="rId4"/>
    <p:sldLayoutId id="2147485165" r:id="rId5"/>
    <p:sldLayoutId id="2147485166" r:id="rId6"/>
    <p:sldLayoutId id="2147485167" r:id="rId7"/>
    <p:sldLayoutId id="2147485168" r:id="rId8"/>
    <p:sldLayoutId id="2147485169" r:id="rId9"/>
    <p:sldLayoutId id="2147485170" r:id="rId10"/>
    <p:sldLayoutId id="2147485171"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16161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16161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16161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16161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161616"/>
          </a:solidFill>
          <a:latin typeface="Arial" charset="0"/>
          <a:ea typeface="ＭＳ Ｐゴシック" charset="-128"/>
          <a:cs typeface="ＭＳ Ｐゴシック" charset="-128"/>
        </a:defRPr>
      </a:lvl5pPr>
      <a:lvl6pPr marL="457200" algn="l" rtl="0" eaLnBrk="0" fontAlgn="base" hangingPunct="0">
        <a:spcBef>
          <a:spcPct val="0"/>
        </a:spcBef>
        <a:spcAft>
          <a:spcPct val="0"/>
        </a:spcAft>
        <a:defRPr sz="3200" b="1">
          <a:solidFill>
            <a:schemeClr val="accent1"/>
          </a:solidFill>
          <a:latin typeface="Arial" charset="0"/>
        </a:defRPr>
      </a:lvl6pPr>
      <a:lvl7pPr marL="914400" algn="l" rtl="0" eaLnBrk="0" fontAlgn="base" hangingPunct="0">
        <a:spcBef>
          <a:spcPct val="0"/>
        </a:spcBef>
        <a:spcAft>
          <a:spcPct val="0"/>
        </a:spcAft>
        <a:defRPr sz="3200" b="1">
          <a:solidFill>
            <a:schemeClr val="accent1"/>
          </a:solidFill>
          <a:latin typeface="Arial" charset="0"/>
        </a:defRPr>
      </a:lvl7pPr>
      <a:lvl8pPr marL="1371600" algn="l" rtl="0" eaLnBrk="0" fontAlgn="base" hangingPunct="0">
        <a:spcBef>
          <a:spcPct val="0"/>
        </a:spcBef>
        <a:spcAft>
          <a:spcPct val="0"/>
        </a:spcAft>
        <a:defRPr sz="3200" b="1">
          <a:solidFill>
            <a:schemeClr val="accent1"/>
          </a:solidFill>
          <a:latin typeface="Arial" charset="0"/>
        </a:defRPr>
      </a:lvl8pPr>
      <a:lvl9pPr marL="1828800" algn="l" rtl="0" eaLnBrk="0" fontAlgn="base" hangingPunct="0">
        <a:spcBef>
          <a:spcPct val="0"/>
        </a:spcBef>
        <a:spcAft>
          <a:spcPct val="0"/>
        </a:spcAft>
        <a:defRPr sz="3200" b="1">
          <a:solidFill>
            <a:schemeClr val="accent1"/>
          </a:solidFill>
          <a:latin typeface="Arial" charset="0"/>
        </a:defRPr>
      </a:lvl9pPr>
    </p:titleStyle>
    <p:bodyStyle>
      <a:lvl1pPr marL="293688" indent="-293688" algn="l" defTabSz="1282700" rtl="0" eaLnBrk="0" fontAlgn="base" hangingPunct="0">
        <a:spcBef>
          <a:spcPct val="20000"/>
        </a:spcBef>
        <a:spcAft>
          <a:spcPct val="0"/>
        </a:spcAft>
        <a:buClr>
          <a:srgbClr val="3366FF"/>
        </a:buClr>
        <a:buSzPct val="80000"/>
        <a:buFont typeface="Wingdings" pitchFamily="2" charset="2"/>
        <a:buChar char="l"/>
        <a:defRPr sz="2400" b="1">
          <a:solidFill>
            <a:srgbClr val="161616"/>
          </a:solidFill>
          <a:latin typeface="+mn-lt"/>
          <a:ea typeface="ＭＳ Ｐゴシック" charset="-128"/>
          <a:cs typeface="ＭＳ Ｐゴシック" charset="-128"/>
        </a:defRPr>
      </a:lvl1pPr>
      <a:lvl2pPr marL="873125" indent="-388938" algn="l" defTabSz="1282700" rtl="0" eaLnBrk="0" fontAlgn="base" hangingPunct="0">
        <a:spcBef>
          <a:spcPct val="20000"/>
        </a:spcBef>
        <a:spcAft>
          <a:spcPct val="0"/>
        </a:spcAft>
        <a:buClr>
          <a:srgbClr val="FFFF00"/>
        </a:buClr>
        <a:buSzPct val="115000"/>
        <a:buFont typeface="Wingdings" pitchFamily="2" charset="2"/>
        <a:buChar char="§"/>
        <a:defRPr sz="2200">
          <a:solidFill>
            <a:srgbClr val="161616"/>
          </a:solidFill>
          <a:latin typeface="+mn-lt"/>
          <a:ea typeface="ＭＳ Ｐゴシック" charset="-128"/>
        </a:defRPr>
      </a:lvl2pPr>
      <a:lvl3pPr marL="1252538" indent="-188913" algn="l" defTabSz="1282700" rtl="0" eaLnBrk="0" fontAlgn="base" hangingPunct="0">
        <a:spcBef>
          <a:spcPct val="20000"/>
        </a:spcBef>
        <a:spcAft>
          <a:spcPct val="0"/>
        </a:spcAft>
        <a:buClr>
          <a:srgbClr val="3366FF"/>
        </a:buClr>
        <a:buSzPct val="80000"/>
        <a:buFont typeface="Wingdings" pitchFamily="2" charset="2"/>
        <a:buChar char="ü"/>
        <a:defRPr sz="2000">
          <a:solidFill>
            <a:srgbClr val="161616"/>
          </a:solidFill>
          <a:latin typeface="+mn-lt"/>
          <a:ea typeface="ＭＳ Ｐゴシック" charset="-128"/>
        </a:defRPr>
      </a:lvl3pPr>
      <a:lvl4pPr marL="1717675" indent="-274638" algn="l" defTabSz="1282700" rtl="0" eaLnBrk="0" fontAlgn="base" hangingPunct="0">
        <a:spcBef>
          <a:spcPct val="20000"/>
        </a:spcBef>
        <a:spcAft>
          <a:spcPct val="0"/>
        </a:spcAft>
        <a:buClr>
          <a:srgbClr val="FFFF00"/>
        </a:buClr>
        <a:buSzPct val="115000"/>
        <a:buFont typeface="Courier New" pitchFamily="49" charset="0"/>
        <a:buChar char="o"/>
        <a:defRPr sz="2000">
          <a:solidFill>
            <a:srgbClr val="161616"/>
          </a:solidFill>
          <a:latin typeface="+mn-lt"/>
          <a:ea typeface="ＭＳ Ｐゴシック" charset="-128"/>
        </a:defRPr>
      </a:lvl4pPr>
      <a:lvl5pPr marL="2295525" indent="-3175" algn="l" defTabSz="1282700" rtl="0" eaLnBrk="0" fontAlgn="base" hangingPunct="0">
        <a:spcBef>
          <a:spcPct val="20000"/>
        </a:spcBef>
        <a:spcAft>
          <a:spcPct val="0"/>
        </a:spcAft>
        <a:buClr>
          <a:srgbClr val="3366FF"/>
        </a:buClr>
        <a:buFont typeface="Lucida Grande" charset="0"/>
        <a:buChar char="*"/>
        <a:defRPr sz="1600">
          <a:solidFill>
            <a:srgbClr val="161616"/>
          </a:solidFill>
          <a:latin typeface="+mn-lt"/>
          <a:ea typeface="ＭＳ Ｐゴシック" charset="-128"/>
        </a:defRPr>
      </a:lvl5pPr>
      <a:lvl6pPr marL="2752725" indent="-3175" algn="l" defTabSz="1282700" rtl="0" eaLnBrk="0" fontAlgn="base" hangingPunct="0">
        <a:spcBef>
          <a:spcPct val="20000"/>
        </a:spcBef>
        <a:spcAft>
          <a:spcPct val="0"/>
        </a:spcAft>
        <a:buClr>
          <a:schemeClr val="tx2"/>
        </a:buClr>
        <a:defRPr sz="1600">
          <a:solidFill>
            <a:schemeClr val="accent1"/>
          </a:solidFill>
          <a:latin typeface="+mn-lt"/>
          <a:ea typeface="ＭＳ Ｐゴシック" charset="-128"/>
        </a:defRPr>
      </a:lvl6pPr>
      <a:lvl7pPr marL="3209925" indent="-3175" algn="l" defTabSz="1282700" rtl="0" eaLnBrk="0" fontAlgn="base" hangingPunct="0">
        <a:spcBef>
          <a:spcPct val="20000"/>
        </a:spcBef>
        <a:spcAft>
          <a:spcPct val="0"/>
        </a:spcAft>
        <a:buClr>
          <a:schemeClr val="tx2"/>
        </a:buClr>
        <a:defRPr sz="1600">
          <a:solidFill>
            <a:schemeClr val="accent1"/>
          </a:solidFill>
          <a:latin typeface="+mn-lt"/>
          <a:ea typeface="ＭＳ Ｐゴシック" charset="-128"/>
        </a:defRPr>
      </a:lvl7pPr>
      <a:lvl8pPr marL="3667125" indent="-3175" algn="l" defTabSz="1282700" rtl="0" eaLnBrk="0" fontAlgn="base" hangingPunct="0">
        <a:spcBef>
          <a:spcPct val="20000"/>
        </a:spcBef>
        <a:spcAft>
          <a:spcPct val="0"/>
        </a:spcAft>
        <a:buClr>
          <a:schemeClr val="tx2"/>
        </a:buClr>
        <a:defRPr sz="1600">
          <a:solidFill>
            <a:schemeClr val="accent1"/>
          </a:solidFill>
          <a:latin typeface="+mn-lt"/>
          <a:ea typeface="ＭＳ Ｐゴシック" charset="-128"/>
        </a:defRPr>
      </a:lvl8pPr>
      <a:lvl9pPr marL="4124325" indent="-3175" algn="l" defTabSz="1282700" rtl="0" eaLnBrk="0" fontAlgn="base" hangingPunct="0">
        <a:spcBef>
          <a:spcPct val="20000"/>
        </a:spcBef>
        <a:spcAft>
          <a:spcPct val="0"/>
        </a:spcAft>
        <a:buClr>
          <a:schemeClr val="tx2"/>
        </a:buClr>
        <a:defRPr sz="1600">
          <a:solidFill>
            <a:schemeClr val="accent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4.bin"/><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7.bin"/><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oleObject" Target="../embeddings/oleObject9.bin"/><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9.wmf"/><Relationship Id="rId4"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20.wmf"/><Relationship Id="rId4"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2.wmf"/><Relationship Id="rId4"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emf"/><Relationship Id="rId5" Type="http://schemas.openxmlformats.org/officeDocument/2006/relationships/oleObject" Target="../embeddings/oleObject18.bin"/><Relationship Id="rId10" Type="http://schemas.openxmlformats.org/officeDocument/2006/relationships/image" Target="../media/image26.emf"/><Relationship Id="rId4" Type="http://schemas.openxmlformats.org/officeDocument/2006/relationships/image" Target="../media/image23.emf"/><Relationship Id="rId9" Type="http://schemas.openxmlformats.org/officeDocument/2006/relationships/oleObject" Target="../embeddings/oleObject20.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9.emf"/><Relationship Id="rId5" Type="http://schemas.openxmlformats.org/officeDocument/2006/relationships/oleObject" Target="../embeddings/oleObject23.bin"/><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1.emf"/><Relationship Id="rId4" Type="http://schemas.openxmlformats.org/officeDocument/2006/relationships/oleObject" Target="../embeddings/oleObject24.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3.emf"/><Relationship Id="rId5" Type="http://schemas.openxmlformats.org/officeDocument/2006/relationships/oleObject" Target="../embeddings/oleObject26.bin"/><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oleObject" Target="../embeddings/oleObject2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4.emf"/><Relationship Id="rId5" Type="http://schemas.openxmlformats.org/officeDocument/2006/relationships/oleObject" Target="../embeddings/oleObject30.bin"/><Relationship Id="rId4" Type="http://schemas.openxmlformats.org/officeDocument/2006/relationships/image" Target="../media/image36.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38.emf"/><Relationship Id="rId5" Type="http://schemas.openxmlformats.org/officeDocument/2006/relationships/oleObject" Target="../embeddings/oleObject32.bin"/><Relationship Id="rId4" Type="http://schemas.openxmlformats.org/officeDocument/2006/relationships/image" Target="../media/image37.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39.emf"/><Relationship Id="rId4" Type="http://schemas.openxmlformats.org/officeDocument/2006/relationships/oleObject" Target="../embeddings/oleObject33.bin"/></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788988" y="3049588"/>
            <a:ext cx="8831262" cy="608012"/>
          </a:xfrm>
        </p:spPr>
        <p:txBody>
          <a:bodyPr/>
          <a:lstStyle/>
          <a:p>
            <a:pPr algn="ctr"/>
            <a:r>
              <a:rPr lang="en-US" smtClean="0">
                <a:ea typeface="ＭＳ Ｐゴシック" pitchFamily="34" charset="-128"/>
              </a:rPr>
              <a:t>Part 4: Dividing Networks into Clusters</a:t>
            </a:r>
          </a:p>
        </p:txBody>
      </p:sp>
      <p:sp>
        <p:nvSpPr>
          <p:cNvPr id="17410" name="Slide Number Placeholder 3"/>
          <p:cNvSpPr>
            <a:spLocks noGrp="1"/>
          </p:cNvSpPr>
          <p:nvPr>
            <p:ph type="sldNum" sz="quarter" idx="10"/>
          </p:nvPr>
        </p:nvSpPr>
        <p:spPr>
          <a:noFill/>
        </p:spPr>
        <p:txBody>
          <a:bodyPr/>
          <a:lstStyle/>
          <a:p>
            <a:fld id="{C9765FFE-3F1B-4F09-AAAA-C9A04C3EBE7A}" type="slidenum">
              <a:rPr lang="en-US"/>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smtClean="0">
                <a:ea typeface="ＭＳ Ｐゴシック" pitchFamily="34" charset="-128"/>
              </a:rPr>
              <a:t>Kernighan-Lin algorithm</a:t>
            </a:r>
          </a:p>
        </p:txBody>
      </p:sp>
      <p:sp>
        <p:nvSpPr>
          <p:cNvPr id="27650" name="Content Placeholder 2"/>
          <p:cNvSpPr>
            <a:spLocks noGrp="1"/>
          </p:cNvSpPr>
          <p:nvPr>
            <p:ph idx="1"/>
          </p:nvPr>
        </p:nvSpPr>
        <p:spPr/>
        <p:txBody>
          <a:bodyPr/>
          <a:lstStyle/>
          <a:p>
            <a:pPr algn="just"/>
            <a:r>
              <a:rPr lang="en-US" smtClean="0">
                <a:ea typeface="ＭＳ Ｐゴシック" pitchFamily="34" charset="-128"/>
              </a:rPr>
              <a:t>The Kernighan-Lin algorithm is a </a:t>
            </a:r>
            <a:r>
              <a:rPr lang="en-US" i="1" smtClean="0">
                <a:ea typeface="ＭＳ Ｐゴシック" pitchFamily="34" charset="-128"/>
              </a:rPr>
              <a:t>greedy</a:t>
            </a:r>
            <a:r>
              <a:rPr lang="en-US" smtClean="0">
                <a:ea typeface="ＭＳ Ｐゴシック" pitchFamily="34" charset="-128"/>
              </a:rPr>
              <a:t> heuristic for graph partitioning</a:t>
            </a:r>
          </a:p>
          <a:p>
            <a:pPr algn="just"/>
            <a:r>
              <a:rPr lang="en-US" smtClean="0">
                <a:ea typeface="ＭＳ Ｐゴシック" pitchFamily="34" charset="-128"/>
              </a:rPr>
              <a:t>We begin with an initial (possibly random) partition of the vertices</a:t>
            </a:r>
          </a:p>
          <a:p>
            <a:pPr lvl="1" algn="just"/>
            <a:r>
              <a:rPr lang="en-US" smtClean="0">
                <a:ea typeface="ＭＳ Ｐゴシック" pitchFamily="34" charset="-128"/>
              </a:rPr>
              <a:t>At each step we examine every pair of nodes (i,j), where i and j belong to different groups</a:t>
            </a:r>
          </a:p>
          <a:p>
            <a:pPr lvl="2" algn="just"/>
            <a:r>
              <a:rPr lang="en-US" smtClean="0">
                <a:ea typeface="ＭＳ Ｐゴシック" pitchFamily="34" charset="-128"/>
              </a:rPr>
              <a:t>If swapping i and j has the </a:t>
            </a:r>
            <a:r>
              <a:rPr lang="en-US" i="1" smtClean="0">
                <a:ea typeface="ＭＳ Ｐゴシック" pitchFamily="34" charset="-128"/>
              </a:rPr>
              <a:t>smallest effect on the cut size </a:t>
            </a:r>
            <a:r>
              <a:rPr lang="en-US" smtClean="0">
                <a:ea typeface="ＭＳ Ｐゴシック" pitchFamily="34" charset="-128"/>
              </a:rPr>
              <a:t>– i.e., maximum decrease or least increase – we swap i and j</a:t>
            </a:r>
          </a:p>
          <a:p>
            <a:pPr lvl="1" algn="just"/>
            <a:r>
              <a:rPr lang="en-US" smtClean="0">
                <a:ea typeface="ＭＳ Ｐゴシック" pitchFamily="34" charset="-128"/>
              </a:rPr>
              <a:t>We repeat the above process by considering all pairs across groups but not ones including vertices that have already been swapped</a:t>
            </a:r>
          </a:p>
          <a:p>
            <a:pPr lvl="1" algn="just"/>
            <a:r>
              <a:rPr lang="en-US" smtClean="0">
                <a:ea typeface="ＭＳ Ｐゴシック" pitchFamily="34" charset="-128"/>
              </a:rPr>
              <a:t>Once all swaps have been completed, we go through all the different states the network passed through and choose the state in which the cut size takes the smallest value</a:t>
            </a:r>
          </a:p>
          <a:p>
            <a:pPr lvl="1" algn="just"/>
            <a:endParaRPr lang="en-US" smtClean="0">
              <a:ea typeface="ＭＳ Ｐゴシック" pitchFamily="34" charset="-128"/>
            </a:endParaRPr>
          </a:p>
        </p:txBody>
      </p:sp>
      <p:sp>
        <p:nvSpPr>
          <p:cNvPr id="27651" name="Slide Number Placeholder 3"/>
          <p:cNvSpPr>
            <a:spLocks noGrp="1"/>
          </p:cNvSpPr>
          <p:nvPr>
            <p:ph type="sldNum" sz="quarter" idx="10"/>
          </p:nvPr>
        </p:nvSpPr>
        <p:spPr>
          <a:noFill/>
        </p:spPr>
        <p:txBody>
          <a:bodyPr/>
          <a:lstStyle/>
          <a:p>
            <a:fld id="{80295225-9734-4314-964B-6F5E13BFED06}" type="slidenum">
              <a:rPr lang="en-US"/>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smtClean="0">
                <a:ea typeface="ＭＳ Ｐゴシック" pitchFamily="34" charset="-128"/>
              </a:rPr>
              <a:t>Kernighan-Lin algorithm</a:t>
            </a:r>
          </a:p>
        </p:txBody>
      </p:sp>
      <p:sp>
        <p:nvSpPr>
          <p:cNvPr id="28674" name="Content Placeholder 2"/>
          <p:cNvSpPr>
            <a:spLocks noGrp="1"/>
          </p:cNvSpPr>
          <p:nvPr>
            <p:ph idx="1"/>
          </p:nvPr>
        </p:nvSpPr>
        <p:spPr/>
        <p:txBody>
          <a:bodyPr/>
          <a:lstStyle/>
          <a:p>
            <a:r>
              <a:rPr lang="en-US" smtClean="0">
                <a:ea typeface="ＭＳ Ｐゴシック" pitchFamily="34" charset="-128"/>
              </a:rPr>
              <a:t>We can repeat this algorithm for many rounds</a:t>
            </a:r>
          </a:p>
          <a:p>
            <a:pPr lvl="1" algn="just"/>
            <a:r>
              <a:rPr lang="en-US" smtClean="0">
                <a:ea typeface="ＭＳ Ｐゴシック" pitchFamily="34" charset="-128"/>
              </a:rPr>
              <a:t>At each round we start with the best division found in the previous round</a:t>
            </a:r>
          </a:p>
          <a:p>
            <a:pPr lvl="1" algn="just"/>
            <a:r>
              <a:rPr lang="en-US" smtClean="0">
                <a:ea typeface="ＭＳ Ｐゴシック" pitchFamily="34" charset="-128"/>
              </a:rPr>
              <a:t>If no improvement of the cut size occurs during the new round the algorithm terminates</a:t>
            </a:r>
          </a:p>
          <a:p>
            <a:pPr lvl="1" algn="just"/>
            <a:endParaRPr lang="en-US" smtClean="0">
              <a:ea typeface="ＭＳ Ｐゴシック" pitchFamily="34" charset="-128"/>
            </a:endParaRPr>
          </a:p>
          <a:p>
            <a:pPr algn="just"/>
            <a:r>
              <a:rPr lang="en-US" smtClean="0">
                <a:ea typeface="ＭＳ Ｐゴシック" pitchFamily="34" charset="-128"/>
              </a:rPr>
              <a:t>Different initial assignments can give different final partitioning, </a:t>
            </a:r>
          </a:p>
          <a:p>
            <a:pPr lvl="1" algn="just"/>
            <a:r>
              <a:rPr lang="en-US" smtClean="0">
                <a:ea typeface="ＭＳ Ｐゴシック" pitchFamily="34" charset="-128"/>
              </a:rPr>
              <a:t>We can run the algorithm several times and pick the best solution </a:t>
            </a:r>
          </a:p>
        </p:txBody>
      </p:sp>
      <p:sp>
        <p:nvSpPr>
          <p:cNvPr id="28675" name="Slide Number Placeholder 3"/>
          <p:cNvSpPr>
            <a:spLocks noGrp="1"/>
          </p:cNvSpPr>
          <p:nvPr>
            <p:ph type="sldNum" sz="quarter" idx="10"/>
          </p:nvPr>
        </p:nvSpPr>
        <p:spPr>
          <a:noFill/>
        </p:spPr>
        <p:txBody>
          <a:bodyPr/>
          <a:lstStyle/>
          <a:p>
            <a:fld id="{F6A95BC3-47D2-4B47-AFA8-0F17A779A33B}" type="slidenum">
              <a:rPr lang="en-US"/>
              <a:pPr/>
              <a:t>11</a:t>
            </a:fld>
            <a:endParaRPr lang="en-US"/>
          </a:p>
        </p:txBody>
      </p:sp>
      <p:pic>
        <p:nvPicPr>
          <p:cNvPr id="28676" name="Picture 4"/>
          <p:cNvPicPr>
            <a:picLocks noChangeAspect="1"/>
          </p:cNvPicPr>
          <p:nvPr/>
        </p:nvPicPr>
        <p:blipFill>
          <a:blip r:embed="rId2"/>
          <a:srcRect/>
          <a:stretch>
            <a:fillRect/>
          </a:stretch>
        </p:blipFill>
        <p:spPr bwMode="auto">
          <a:xfrm>
            <a:off x="1968500" y="5416550"/>
            <a:ext cx="6337300" cy="13462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smtClean="0">
                <a:ea typeface="ＭＳ Ｐゴシック" pitchFamily="34" charset="-128"/>
              </a:rPr>
              <a:t>Kernighan-Lin algorithm</a:t>
            </a:r>
          </a:p>
        </p:txBody>
      </p:sp>
      <p:sp>
        <p:nvSpPr>
          <p:cNvPr id="29698" name="Content Placeholder 2"/>
          <p:cNvSpPr>
            <a:spLocks noGrp="1"/>
          </p:cNvSpPr>
          <p:nvPr>
            <p:ph idx="1"/>
          </p:nvPr>
        </p:nvSpPr>
        <p:spPr/>
        <p:txBody>
          <a:bodyPr/>
          <a:lstStyle/>
          <a:p>
            <a:pPr algn="just"/>
            <a:r>
              <a:rPr lang="en-US" smtClean="0">
                <a:ea typeface="ＭＳ Ｐゴシック" pitchFamily="34" charset="-128"/>
              </a:rPr>
              <a:t>Despite being straightforward Kernighan-Lin algorithm is slow</a:t>
            </a:r>
          </a:p>
          <a:p>
            <a:pPr algn="just"/>
            <a:endParaRPr lang="en-US" smtClean="0">
              <a:ea typeface="ＭＳ Ｐゴシック" pitchFamily="34" charset="-128"/>
            </a:endParaRPr>
          </a:p>
          <a:p>
            <a:pPr algn="just"/>
            <a:r>
              <a:rPr lang="en-US" smtClean="0">
                <a:ea typeface="ＭＳ Ｐゴシック" pitchFamily="34" charset="-128"/>
              </a:rPr>
              <a:t>At every round the number of swaps is equal to the size of the smaller of the groups </a:t>
            </a:r>
            <a:r>
              <a:rPr lang="en-US" smtClean="0">
                <a:ea typeface="ＭＳ Ｐゴシック" pitchFamily="34" charset="-128"/>
                <a:sym typeface="Wingdings" pitchFamily="2" charset="2"/>
              </a:rPr>
              <a:t> O(n)</a:t>
            </a:r>
          </a:p>
          <a:p>
            <a:pPr algn="just"/>
            <a:endParaRPr lang="en-US" smtClean="0">
              <a:ea typeface="ＭＳ Ｐゴシック" pitchFamily="34" charset="-128"/>
              <a:sym typeface="Wingdings" pitchFamily="2" charset="2"/>
            </a:endParaRPr>
          </a:p>
          <a:p>
            <a:pPr algn="just"/>
            <a:r>
              <a:rPr lang="en-US" smtClean="0">
                <a:ea typeface="ＭＳ Ｐゴシック" pitchFamily="34" charset="-128"/>
                <a:sym typeface="Wingdings" pitchFamily="2" charset="2"/>
              </a:rPr>
              <a:t>At every step of every round we have to check all the possible pairs of nodes that belong to different groups and we have not yet swapped  O(n</a:t>
            </a:r>
            <a:r>
              <a:rPr lang="en-US" baseline="30000" smtClean="0">
                <a:ea typeface="ＭＳ Ｐゴシック" pitchFamily="34" charset="-128"/>
                <a:sym typeface="Wingdings" pitchFamily="2" charset="2"/>
              </a:rPr>
              <a:t>2</a:t>
            </a:r>
            <a:r>
              <a:rPr lang="en-US" smtClean="0">
                <a:ea typeface="ＭＳ Ｐゴシック" pitchFamily="34" charset="-128"/>
                <a:sym typeface="Wingdings" pitchFamily="2" charset="2"/>
              </a:rPr>
              <a:t>)</a:t>
            </a:r>
          </a:p>
          <a:p>
            <a:pPr lvl="1" algn="just"/>
            <a:r>
              <a:rPr lang="en-US" smtClean="0">
                <a:ea typeface="ＭＳ Ｐゴシック" pitchFamily="34" charset="-128"/>
                <a:sym typeface="Wingdings" pitchFamily="2" charset="2"/>
              </a:rPr>
              <a:t>For each of these pairs we need to determine what is the change in the cut size if we swap them</a:t>
            </a:r>
            <a:endParaRPr lang="en-US" smtClean="0">
              <a:ea typeface="ＭＳ Ｐゴシック" pitchFamily="34" charset="-128"/>
            </a:endParaRPr>
          </a:p>
        </p:txBody>
      </p:sp>
      <p:sp>
        <p:nvSpPr>
          <p:cNvPr id="29699" name="Slide Number Placeholder 3"/>
          <p:cNvSpPr>
            <a:spLocks noGrp="1"/>
          </p:cNvSpPr>
          <p:nvPr>
            <p:ph type="sldNum" sz="quarter" idx="10"/>
          </p:nvPr>
        </p:nvSpPr>
        <p:spPr>
          <a:noFill/>
        </p:spPr>
        <p:txBody>
          <a:bodyPr/>
          <a:lstStyle/>
          <a:p>
            <a:fld id="{C2FEFF0B-CF53-4F71-9948-5D09EC33C21D}" type="slidenum">
              <a:rPr lang="en-US"/>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smtClean="0">
                <a:ea typeface="ＭＳ Ｐゴシック" pitchFamily="34" charset="-128"/>
              </a:rPr>
              <a:t>Kernighan-Lin algorithm</a:t>
            </a:r>
          </a:p>
        </p:txBody>
      </p:sp>
      <p:sp>
        <p:nvSpPr>
          <p:cNvPr id="30722" name="Content Placeholder 2"/>
          <p:cNvSpPr>
            <a:spLocks noGrp="1"/>
          </p:cNvSpPr>
          <p:nvPr>
            <p:ph idx="1"/>
          </p:nvPr>
        </p:nvSpPr>
        <p:spPr>
          <a:xfrm>
            <a:off x="661988" y="1223963"/>
            <a:ext cx="8831262" cy="4494212"/>
          </a:xfrm>
        </p:spPr>
        <p:txBody>
          <a:bodyPr/>
          <a:lstStyle/>
          <a:p>
            <a:pPr algn="just"/>
            <a:r>
              <a:rPr lang="en-US" smtClean="0">
                <a:ea typeface="ＭＳ Ｐゴシック" pitchFamily="34" charset="-128"/>
              </a:rPr>
              <a:t>If k</a:t>
            </a:r>
            <a:r>
              <a:rPr lang="en-US" baseline="-25000" smtClean="0">
                <a:ea typeface="ＭＳ Ｐゴシック" pitchFamily="34" charset="-128"/>
              </a:rPr>
              <a:t>i</a:t>
            </a:r>
            <a:r>
              <a:rPr lang="en-US" baseline="30000" smtClean="0">
                <a:ea typeface="ＭＳ Ｐゴシック" pitchFamily="34" charset="-128"/>
              </a:rPr>
              <a:t>same</a:t>
            </a:r>
            <a:r>
              <a:rPr lang="en-US" smtClean="0">
                <a:ea typeface="ＭＳ Ｐゴシック" pitchFamily="34" charset="-128"/>
              </a:rPr>
              <a:t> are the number of edges that node i has with vertices belonging to the same group and k</a:t>
            </a:r>
            <a:r>
              <a:rPr lang="en-US" baseline="-25000" smtClean="0">
                <a:ea typeface="ＭＳ Ｐゴシック" pitchFamily="34" charset="-128"/>
              </a:rPr>
              <a:t>i</a:t>
            </a:r>
            <a:r>
              <a:rPr lang="en-US" baseline="30000" smtClean="0">
                <a:ea typeface="ＭＳ Ｐゴシック" pitchFamily="34" charset="-128"/>
              </a:rPr>
              <a:t>other</a:t>
            </a:r>
            <a:r>
              <a:rPr lang="en-US" smtClean="0">
                <a:ea typeface="ＭＳ Ｐゴシック" pitchFamily="34" charset="-128"/>
              </a:rPr>
              <a:t> are the edges i has across groups, then the total change in the cut size if we swap i and j is:</a:t>
            </a:r>
          </a:p>
          <a:p>
            <a:pPr algn="just"/>
            <a:endParaRPr lang="en-US" smtClean="0">
              <a:ea typeface="ＭＳ Ｐゴシック" pitchFamily="34" charset="-128"/>
            </a:endParaRPr>
          </a:p>
          <a:p>
            <a:pPr algn="just"/>
            <a:endParaRPr lang="en-US" smtClean="0">
              <a:ea typeface="ＭＳ Ｐゴシック" pitchFamily="34" charset="-128"/>
            </a:endParaRPr>
          </a:p>
          <a:p>
            <a:pPr algn="just"/>
            <a:r>
              <a:rPr lang="en-US" smtClean="0">
                <a:ea typeface="ＭＳ Ｐゴシック" pitchFamily="34" charset="-128"/>
              </a:rPr>
              <a:t>Evaluation of the above expression depends on the way we store the network </a:t>
            </a:r>
          </a:p>
          <a:p>
            <a:pPr lvl="1" algn="just"/>
            <a:r>
              <a:rPr lang="en-US" smtClean="0">
                <a:ea typeface="ＭＳ Ｐゴシック" pitchFamily="34" charset="-128"/>
              </a:rPr>
              <a:t>Adjacent list: O(m/n)</a:t>
            </a:r>
          </a:p>
          <a:p>
            <a:pPr lvl="1" algn="just"/>
            <a:r>
              <a:rPr lang="en-US" smtClean="0">
                <a:ea typeface="ＭＳ Ｐゴシック" pitchFamily="34" charset="-128"/>
              </a:rPr>
              <a:t>With some tricks and with adjacent matrix: O(1)</a:t>
            </a:r>
          </a:p>
          <a:p>
            <a:pPr lvl="1" algn="just"/>
            <a:endParaRPr lang="en-US" smtClean="0">
              <a:ea typeface="ＭＳ Ｐゴシック" pitchFamily="34" charset="-128"/>
            </a:endParaRPr>
          </a:p>
          <a:p>
            <a:pPr algn="just"/>
            <a:r>
              <a:rPr lang="en-US" smtClean="0">
                <a:ea typeface="ＭＳ Ｐゴシック" pitchFamily="34" charset="-128"/>
              </a:rPr>
              <a:t>Nevertheless, the overall running time is O(n</a:t>
            </a:r>
            <a:r>
              <a:rPr lang="en-US" baseline="30000" smtClean="0">
                <a:ea typeface="ＭＳ Ｐゴシック" pitchFamily="34" charset="-128"/>
              </a:rPr>
              <a:t>3</a:t>
            </a:r>
            <a:r>
              <a:rPr lang="en-US" smtClean="0">
                <a:ea typeface="ＭＳ Ｐゴシック" pitchFamily="34" charset="-128"/>
              </a:rPr>
              <a:t>)</a:t>
            </a:r>
          </a:p>
        </p:txBody>
      </p:sp>
      <p:sp>
        <p:nvSpPr>
          <p:cNvPr id="30723" name="Slide Number Placeholder 3"/>
          <p:cNvSpPr>
            <a:spLocks noGrp="1"/>
          </p:cNvSpPr>
          <p:nvPr>
            <p:ph type="sldNum" sz="quarter" idx="10"/>
          </p:nvPr>
        </p:nvSpPr>
        <p:spPr>
          <a:noFill/>
        </p:spPr>
        <p:txBody>
          <a:bodyPr/>
          <a:lstStyle/>
          <a:p>
            <a:fld id="{341E5D04-C33D-4E58-BCE2-5BE1419C1871}" type="slidenum">
              <a:rPr lang="en-US"/>
              <a:pPr/>
              <a:t>13</a:t>
            </a:fld>
            <a:endParaRPr lang="en-US"/>
          </a:p>
        </p:txBody>
      </p:sp>
      <p:graphicFrame>
        <p:nvGraphicFramePr>
          <p:cNvPr id="30724" name="Object 4"/>
          <p:cNvGraphicFramePr>
            <a:graphicFrameLocks noChangeAspect="1"/>
          </p:cNvGraphicFramePr>
          <p:nvPr/>
        </p:nvGraphicFramePr>
        <p:xfrm>
          <a:off x="2832100" y="2935288"/>
          <a:ext cx="4440238" cy="525462"/>
        </p:xfrm>
        <a:graphic>
          <a:graphicData uri="http://schemas.openxmlformats.org/presentationml/2006/ole">
            <mc:AlternateContent xmlns:mc="http://schemas.openxmlformats.org/markup-compatibility/2006">
              <mc:Choice xmlns:v="urn:schemas-microsoft-com:vml" Requires="v">
                <p:oleObj spid="_x0000_s30730" name="Equation" r:id="rId4" imgW="2146300" imgH="254000" progId="Equation.3">
                  <p:embed/>
                </p:oleObj>
              </mc:Choice>
              <mc:Fallback>
                <p:oleObj name="Equation" r:id="rId4" imgW="2146300" imgH="254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100" y="2935288"/>
                        <a:ext cx="4440238"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smtClean="0">
                <a:ea typeface="ＭＳ Ｐゴシック" pitchFamily="34" charset="-128"/>
              </a:rPr>
              <a:t>Spectral partitioning</a:t>
            </a:r>
          </a:p>
        </p:txBody>
      </p:sp>
      <p:sp>
        <p:nvSpPr>
          <p:cNvPr id="32770" name="Content Placeholder 2"/>
          <p:cNvSpPr>
            <a:spLocks noGrp="1"/>
          </p:cNvSpPr>
          <p:nvPr>
            <p:ph idx="1"/>
          </p:nvPr>
        </p:nvSpPr>
        <p:spPr/>
        <p:txBody>
          <a:bodyPr/>
          <a:lstStyle/>
          <a:p>
            <a:pPr algn="just"/>
            <a:r>
              <a:rPr lang="en-US" smtClean="0">
                <a:ea typeface="ＭＳ Ｐゴシック" pitchFamily="34" charset="-128"/>
              </a:rPr>
              <a:t>Let us consider that the vertices are partitioned in groups 1 and 2</a:t>
            </a:r>
          </a:p>
          <a:p>
            <a:pPr lvl="1" algn="just"/>
            <a:r>
              <a:rPr lang="en-US" smtClean="0">
                <a:ea typeface="ＭＳ Ｐゴシック" pitchFamily="34" charset="-128"/>
              </a:rPr>
              <a:t>The total number of edges between vertices of these groups is:</a:t>
            </a:r>
          </a:p>
          <a:p>
            <a:pPr lvl="1" algn="just"/>
            <a:endParaRPr lang="en-US" smtClean="0">
              <a:ea typeface="ＭＳ Ｐゴシック" pitchFamily="34" charset="-128"/>
            </a:endParaRPr>
          </a:p>
          <a:p>
            <a:pPr lvl="1" algn="just"/>
            <a:endParaRPr lang="en-US" smtClean="0">
              <a:ea typeface="ＭＳ Ｐゴシック" pitchFamily="34" charset="-128"/>
            </a:endParaRPr>
          </a:p>
          <a:p>
            <a:pPr algn="just"/>
            <a:r>
              <a:rPr lang="en-US" smtClean="0">
                <a:ea typeface="ＭＳ Ｐゴシック" pitchFamily="34" charset="-128"/>
              </a:rPr>
              <a:t>Let</a:t>
            </a:r>
            <a:r>
              <a:rPr lang="en-US" altLang="en-US" smtClean="0">
                <a:ea typeface="ＭＳ Ｐゴシック" pitchFamily="34" charset="-128"/>
              </a:rPr>
              <a:t>’</a:t>
            </a:r>
            <a:r>
              <a:rPr lang="en-US" smtClean="0">
                <a:ea typeface="ＭＳ Ｐゴシック" pitchFamily="34" charset="-128"/>
              </a:rPr>
              <a:t>s define:</a:t>
            </a:r>
          </a:p>
          <a:p>
            <a:pPr algn="just"/>
            <a:endParaRPr lang="en-US" smtClean="0">
              <a:ea typeface="ＭＳ Ｐゴシック" pitchFamily="34" charset="-128"/>
            </a:endParaRPr>
          </a:p>
          <a:p>
            <a:pPr algn="just"/>
            <a:endParaRPr lang="en-US" smtClean="0">
              <a:ea typeface="ＭＳ Ｐゴシック" pitchFamily="34" charset="-128"/>
            </a:endParaRPr>
          </a:p>
          <a:p>
            <a:pPr lvl="1" algn="just"/>
            <a:r>
              <a:rPr lang="en-US" smtClean="0">
                <a:ea typeface="ＭＳ Ｐゴシック" pitchFamily="34" charset="-128"/>
              </a:rPr>
              <a:t>Then: </a:t>
            </a:r>
          </a:p>
        </p:txBody>
      </p:sp>
      <p:sp>
        <p:nvSpPr>
          <p:cNvPr id="32771" name="Slide Number Placeholder 3"/>
          <p:cNvSpPr>
            <a:spLocks noGrp="1"/>
          </p:cNvSpPr>
          <p:nvPr>
            <p:ph type="sldNum" sz="quarter" idx="10"/>
          </p:nvPr>
        </p:nvSpPr>
        <p:spPr>
          <a:noFill/>
        </p:spPr>
        <p:txBody>
          <a:bodyPr/>
          <a:lstStyle/>
          <a:p>
            <a:fld id="{6A700163-E5E7-466F-817C-7A55251167F3}" type="slidenum">
              <a:rPr lang="en-US"/>
              <a:pPr/>
              <a:t>14</a:t>
            </a:fld>
            <a:endParaRPr lang="en-US"/>
          </a:p>
        </p:txBody>
      </p:sp>
      <p:graphicFrame>
        <p:nvGraphicFramePr>
          <p:cNvPr id="32772" name="Object 4"/>
          <p:cNvGraphicFramePr>
            <a:graphicFrameLocks noChangeAspect="1"/>
          </p:cNvGraphicFramePr>
          <p:nvPr/>
        </p:nvGraphicFramePr>
        <p:xfrm>
          <a:off x="2012950" y="2706688"/>
          <a:ext cx="6051550" cy="828675"/>
        </p:xfrm>
        <a:graphic>
          <a:graphicData uri="http://schemas.openxmlformats.org/presentationml/2006/ole">
            <mc:AlternateContent xmlns:mc="http://schemas.openxmlformats.org/markup-compatibility/2006">
              <mc:Choice xmlns:v="urn:schemas-microsoft-com:vml" Requires="v">
                <p:oleObj spid="_x0000_s32790" name="Equation" r:id="rId3" imgW="3340100" imgH="457200" progId="Equation.3">
                  <p:embed/>
                </p:oleObj>
              </mc:Choice>
              <mc:Fallback>
                <p:oleObj name="Equation" r:id="rId3" imgW="33401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2950" y="2706688"/>
                        <a:ext cx="6051550"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3" name="Object 5"/>
          <p:cNvGraphicFramePr>
            <a:graphicFrameLocks noChangeAspect="1"/>
          </p:cNvGraphicFramePr>
          <p:nvPr/>
        </p:nvGraphicFramePr>
        <p:xfrm>
          <a:off x="3219450" y="3408363"/>
          <a:ext cx="3844925" cy="1071562"/>
        </p:xfrm>
        <a:graphic>
          <a:graphicData uri="http://schemas.openxmlformats.org/presentationml/2006/ole">
            <mc:AlternateContent xmlns:mc="http://schemas.openxmlformats.org/markup-compatibility/2006">
              <mc:Choice xmlns:v="urn:schemas-microsoft-com:vml" Requires="v">
                <p:oleObj spid="_x0000_s32791" name="Equation" r:id="rId5" imgW="2641600" imgH="736600" progId="Equation.3">
                  <p:embed/>
                </p:oleObj>
              </mc:Choice>
              <mc:Fallback>
                <p:oleObj name="Equation" r:id="rId5" imgW="2641600" imgH="736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9450" y="3408363"/>
                        <a:ext cx="3844925"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4" name="Object 6"/>
          <p:cNvGraphicFramePr>
            <a:graphicFrameLocks noChangeAspect="1"/>
          </p:cNvGraphicFramePr>
          <p:nvPr/>
        </p:nvGraphicFramePr>
        <p:xfrm>
          <a:off x="2527300" y="4916488"/>
          <a:ext cx="4235450" cy="974725"/>
        </p:xfrm>
        <a:graphic>
          <a:graphicData uri="http://schemas.openxmlformats.org/presentationml/2006/ole">
            <mc:AlternateContent xmlns:mc="http://schemas.openxmlformats.org/markup-compatibility/2006">
              <mc:Choice xmlns:v="urn:schemas-microsoft-com:vml" Requires="v">
                <p:oleObj spid="_x0000_s32792" name="Equation" r:id="rId7" imgW="3200400" imgH="736600" progId="Equation.3">
                  <p:embed/>
                </p:oleObj>
              </mc:Choice>
              <mc:Fallback>
                <p:oleObj name="Equation" r:id="rId7" imgW="3200400" imgH="7366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7300" y="4916488"/>
                        <a:ext cx="4235450"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smtClean="0">
                <a:ea typeface="ＭＳ Ｐゴシック" pitchFamily="34" charset="-128"/>
              </a:rPr>
              <a:t>Spectral partitioning</a:t>
            </a:r>
          </a:p>
        </p:txBody>
      </p:sp>
      <p:sp>
        <p:nvSpPr>
          <p:cNvPr id="33794" name="Content Placeholder 2"/>
          <p:cNvSpPr>
            <a:spLocks noGrp="1"/>
          </p:cNvSpPr>
          <p:nvPr>
            <p:ph idx="1"/>
          </p:nvPr>
        </p:nvSpPr>
        <p:spPr/>
        <p:txBody>
          <a:bodyPr/>
          <a:lstStyle/>
          <a:p>
            <a:r>
              <a:rPr lang="en-US" smtClean="0">
                <a:ea typeface="ＭＳ Ｐゴシック" pitchFamily="34" charset="-128"/>
              </a:rPr>
              <a:t>Hence, we can now write R as:</a:t>
            </a:r>
          </a:p>
          <a:p>
            <a:endParaRPr lang="en-US" smtClean="0">
              <a:ea typeface="ＭＳ Ｐゴシック" pitchFamily="34" charset="-128"/>
            </a:endParaRPr>
          </a:p>
          <a:p>
            <a:endParaRPr lang="en-US" smtClean="0">
              <a:ea typeface="ＭＳ Ｐゴシック" pitchFamily="34" charset="-128"/>
            </a:endParaRPr>
          </a:p>
          <a:p>
            <a:pPr lvl="1"/>
            <a:r>
              <a:rPr lang="en-US" smtClean="0">
                <a:ea typeface="ＭＳ Ｐゴシック" pitchFamily="34" charset="-128"/>
              </a:rPr>
              <a:t>The summation now takes place over all i and j</a:t>
            </a:r>
          </a:p>
          <a:p>
            <a:pPr lvl="1"/>
            <a:endParaRPr lang="en-US" smtClean="0">
              <a:ea typeface="ＭＳ Ｐゴシック" pitchFamily="34" charset="-128"/>
            </a:endParaRPr>
          </a:p>
          <a:p>
            <a:r>
              <a:rPr lang="en-US" smtClean="0">
                <a:ea typeface="ＭＳ Ｐゴシック" pitchFamily="34" charset="-128"/>
              </a:rPr>
              <a:t>We also have: </a:t>
            </a:r>
          </a:p>
          <a:p>
            <a:endParaRPr lang="en-US" smtClean="0">
              <a:ea typeface="ＭＳ Ｐゴシック" pitchFamily="34" charset="-128"/>
            </a:endParaRPr>
          </a:p>
          <a:p>
            <a:r>
              <a:rPr lang="en-US" smtClean="0">
                <a:ea typeface="ＭＳ Ｐゴシック" pitchFamily="34" charset="-128"/>
              </a:rPr>
              <a:t>Hence, we can write: </a:t>
            </a:r>
          </a:p>
          <a:p>
            <a:endParaRPr lang="en-US" smtClean="0">
              <a:ea typeface="ＭＳ Ｐゴシック" pitchFamily="34" charset="-128"/>
            </a:endParaRPr>
          </a:p>
          <a:p>
            <a:endParaRPr lang="en-US" smtClean="0">
              <a:ea typeface="ＭＳ Ｐゴシック" pitchFamily="34" charset="-128"/>
            </a:endParaRPr>
          </a:p>
          <a:p>
            <a:pPr lvl="1"/>
            <a:r>
              <a:rPr lang="en-US" smtClean="0">
                <a:ea typeface="ＭＳ Ｐゴシック" pitchFamily="34" charset="-128"/>
              </a:rPr>
              <a:t>L is the Laplacian matrix</a:t>
            </a:r>
          </a:p>
          <a:p>
            <a:endParaRPr lang="en-US" smtClean="0">
              <a:ea typeface="ＭＳ Ｐゴシック" pitchFamily="34" charset="-128"/>
            </a:endParaRPr>
          </a:p>
        </p:txBody>
      </p:sp>
      <p:sp>
        <p:nvSpPr>
          <p:cNvPr id="33795" name="Slide Number Placeholder 3"/>
          <p:cNvSpPr>
            <a:spLocks noGrp="1"/>
          </p:cNvSpPr>
          <p:nvPr>
            <p:ph type="sldNum" sz="quarter" idx="10"/>
          </p:nvPr>
        </p:nvSpPr>
        <p:spPr>
          <a:noFill/>
        </p:spPr>
        <p:txBody>
          <a:bodyPr/>
          <a:lstStyle/>
          <a:p>
            <a:fld id="{D61388C3-299F-4327-9944-E025D0FCDF95}" type="slidenum">
              <a:rPr lang="en-US"/>
              <a:pPr/>
              <a:t>15</a:t>
            </a:fld>
            <a:endParaRPr lang="en-US"/>
          </a:p>
        </p:txBody>
      </p:sp>
      <p:graphicFrame>
        <p:nvGraphicFramePr>
          <p:cNvPr id="33796" name="Object 4"/>
          <p:cNvGraphicFramePr>
            <a:graphicFrameLocks noChangeAspect="1"/>
          </p:cNvGraphicFramePr>
          <p:nvPr/>
        </p:nvGraphicFramePr>
        <p:xfrm>
          <a:off x="3644900" y="1976438"/>
          <a:ext cx="1974850" cy="739775"/>
        </p:xfrm>
        <a:graphic>
          <a:graphicData uri="http://schemas.openxmlformats.org/presentationml/2006/ole">
            <mc:AlternateContent xmlns:mc="http://schemas.openxmlformats.org/markup-compatibility/2006">
              <mc:Choice xmlns:v="urn:schemas-microsoft-com:vml" Requires="v">
                <p:oleObj spid="_x0000_s33814" name="Equation" r:id="rId3" imgW="1219200" imgH="457200" progId="Equation.3">
                  <p:embed/>
                </p:oleObj>
              </mc:Choice>
              <mc:Fallback>
                <p:oleObj name="Equation" r:id="rId3" imgW="12192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900" y="1976438"/>
                        <a:ext cx="1974850" cy="73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7" name="Object 5"/>
          <p:cNvGraphicFramePr>
            <a:graphicFrameLocks noChangeAspect="1"/>
          </p:cNvGraphicFramePr>
          <p:nvPr/>
        </p:nvGraphicFramePr>
        <p:xfrm>
          <a:off x="3400425" y="3548063"/>
          <a:ext cx="3425825" cy="655637"/>
        </p:xfrm>
        <a:graphic>
          <a:graphicData uri="http://schemas.openxmlformats.org/presentationml/2006/ole">
            <mc:AlternateContent xmlns:mc="http://schemas.openxmlformats.org/markup-compatibility/2006">
              <mc:Choice xmlns:v="urn:schemas-microsoft-com:vml" Requires="v">
                <p:oleObj spid="_x0000_s33815" name="Equation" r:id="rId5" imgW="2057400" imgH="393700" progId="Equation.3">
                  <p:embed/>
                </p:oleObj>
              </mc:Choice>
              <mc:Fallback>
                <p:oleObj name="Equation" r:id="rId5" imgW="2057400" imgH="3937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425" y="3548063"/>
                        <a:ext cx="3425825" cy="655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8" name="Object 6"/>
          <p:cNvGraphicFramePr>
            <a:graphicFrameLocks noChangeAspect="1"/>
          </p:cNvGraphicFramePr>
          <p:nvPr/>
        </p:nvGraphicFramePr>
        <p:xfrm>
          <a:off x="1866900" y="4960938"/>
          <a:ext cx="5580063" cy="833437"/>
        </p:xfrm>
        <a:graphic>
          <a:graphicData uri="http://schemas.openxmlformats.org/presentationml/2006/ole">
            <mc:AlternateContent xmlns:mc="http://schemas.openxmlformats.org/markup-compatibility/2006">
              <mc:Choice xmlns:v="urn:schemas-microsoft-com:vml" Requires="v">
                <p:oleObj spid="_x0000_s33816" name="Equation" r:id="rId7" imgW="3060700" imgH="457200" progId="Equation.3">
                  <p:embed/>
                </p:oleObj>
              </mc:Choice>
              <mc:Fallback>
                <p:oleObj name="Equation" r:id="rId7" imgW="3060700" imgH="4572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6900" y="4960938"/>
                        <a:ext cx="5580063" cy="833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smtClean="0">
                <a:ea typeface="ＭＳ Ｐゴシック" pitchFamily="34" charset="-128"/>
              </a:rPr>
              <a:t>Spectral partitioning</a:t>
            </a:r>
          </a:p>
        </p:txBody>
      </p:sp>
      <p:sp>
        <p:nvSpPr>
          <p:cNvPr id="34818" name="Content Placeholder 2"/>
          <p:cNvSpPr>
            <a:spLocks noGrp="1"/>
          </p:cNvSpPr>
          <p:nvPr>
            <p:ph idx="1"/>
          </p:nvPr>
        </p:nvSpPr>
        <p:spPr/>
        <p:txBody>
          <a:bodyPr/>
          <a:lstStyle/>
          <a:p>
            <a:pPr algn="just"/>
            <a:r>
              <a:rPr lang="en-US" smtClean="0">
                <a:ea typeface="ＭＳ Ｐゴシック" pitchFamily="34" charset="-128"/>
              </a:rPr>
              <a:t>The above optimization problem is the formal definition of the graph partitioning (bisection)</a:t>
            </a:r>
          </a:p>
          <a:p>
            <a:pPr algn="just"/>
            <a:endParaRPr lang="en-US" smtClean="0">
              <a:ea typeface="ＭＳ Ｐゴシック" pitchFamily="34" charset="-128"/>
            </a:endParaRPr>
          </a:p>
          <a:p>
            <a:pPr algn="just"/>
            <a:r>
              <a:rPr lang="en-US" smtClean="0">
                <a:ea typeface="ＭＳ Ｐゴシック" pitchFamily="34" charset="-128"/>
              </a:rPr>
              <a:t>The reason why it is hard to solve is the fact that the elements s</a:t>
            </a:r>
            <a:r>
              <a:rPr lang="en-US" baseline="-25000" smtClean="0">
                <a:ea typeface="ＭＳ Ｐゴシック" pitchFamily="34" charset="-128"/>
              </a:rPr>
              <a:t>i</a:t>
            </a:r>
            <a:r>
              <a:rPr lang="en-US" smtClean="0">
                <a:ea typeface="ＭＳ Ｐゴシック" pitchFamily="34" charset="-128"/>
              </a:rPr>
              <a:t> cannot take any real value but only specific integer values (+/- 1)</a:t>
            </a:r>
          </a:p>
          <a:p>
            <a:pPr algn="just"/>
            <a:endParaRPr lang="en-US" smtClean="0">
              <a:ea typeface="ＭＳ Ｐゴシック" pitchFamily="34" charset="-128"/>
            </a:endParaRPr>
          </a:p>
          <a:p>
            <a:pPr algn="just"/>
            <a:r>
              <a:rPr lang="en-US" smtClean="0">
                <a:ea typeface="ＭＳ Ｐゴシック" pitchFamily="34" charset="-128"/>
              </a:rPr>
              <a:t>Integer optimization problems can be solved approximately using the </a:t>
            </a:r>
            <a:r>
              <a:rPr lang="en-US" i="1" smtClean="0">
                <a:ea typeface="ＭＳ Ｐゴシック" pitchFamily="34" charset="-128"/>
              </a:rPr>
              <a:t>relaxation method</a:t>
            </a:r>
            <a:endParaRPr lang="en-US" smtClean="0">
              <a:ea typeface="ＭＳ Ｐゴシック" pitchFamily="34" charset="-128"/>
            </a:endParaRPr>
          </a:p>
        </p:txBody>
      </p:sp>
      <p:sp>
        <p:nvSpPr>
          <p:cNvPr id="34819" name="Slide Number Placeholder 3"/>
          <p:cNvSpPr>
            <a:spLocks noGrp="1"/>
          </p:cNvSpPr>
          <p:nvPr>
            <p:ph type="sldNum" sz="quarter" idx="10"/>
          </p:nvPr>
        </p:nvSpPr>
        <p:spPr>
          <a:noFill/>
        </p:spPr>
        <p:txBody>
          <a:bodyPr/>
          <a:lstStyle/>
          <a:p>
            <a:fld id="{83B24039-8CF3-4481-AA49-B4AAD503CC98}" type="slidenum">
              <a:rPr lang="en-US"/>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smtClean="0">
                <a:ea typeface="ＭＳ Ｐゴシック" pitchFamily="34" charset="-128"/>
              </a:rPr>
              <a:t>Spectral partitioning</a:t>
            </a:r>
          </a:p>
        </p:txBody>
      </p:sp>
      <p:sp>
        <p:nvSpPr>
          <p:cNvPr id="35842" name="Content Placeholder 2"/>
          <p:cNvSpPr>
            <a:spLocks noGrp="1"/>
          </p:cNvSpPr>
          <p:nvPr>
            <p:ph idx="1"/>
          </p:nvPr>
        </p:nvSpPr>
        <p:spPr/>
        <p:txBody>
          <a:bodyPr/>
          <a:lstStyle/>
          <a:p>
            <a:pPr algn="just"/>
            <a:r>
              <a:rPr lang="en-US" smtClean="0">
                <a:ea typeface="ＭＳ Ｐゴシック" pitchFamily="34" charset="-128"/>
              </a:rPr>
              <a:t>In the original integer problem the vector s would point to one of the 2</a:t>
            </a:r>
            <a:r>
              <a:rPr lang="en-US" baseline="30000" smtClean="0">
                <a:ea typeface="ＭＳ Ｐゴシック" pitchFamily="34" charset="-128"/>
              </a:rPr>
              <a:t>n</a:t>
            </a:r>
            <a:r>
              <a:rPr lang="en-US" smtClean="0">
                <a:ea typeface="ＭＳ Ｐゴシック" pitchFamily="34" charset="-128"/>
              </a:rPr>
              <a:t> corners of an n-dimensional hypercube centered at the origins </a:t>
            </a:r>
          </a:p>
          <a:p>
            <a:pPr lvl="1" algn="just"/>
            <a:r>
              <a:rPr lang="en-US" smtClean="0">
                <a:ea typeface="ＭＳ Ｐゴシック" pitchFamily="34" charset="-128"/>
              </a:rPr>
              <a:t>The length of this vector is </a:t>
            </a:r>
          </a:p>
          <a:p>
            <a:pPr lvl="1" algn="just"/>
            <a:endParaRPr lang="en-US" smtClean="0">
              <a:ea typeface="ＭＳ Ｐゴシック" pitchFamily="34" charset="-128"/>
            </a:endParaRPr>
          </a:p>
          <a:p>
            <a:pPr algn="just"/>
            <a:r>
              <a:rPr lang="en-US" smtClean="0">
                <a:ea typeface="ＭＳ Ｐゴシック" pitchFamily="34" charset="-128"/>
              </a:rPr>
              <a:t>We relax the above constraint by allowing the vector s to point to any direction as long as its length is still </a:t>
            </a:r>
          </a:p>
        </p:txBody>
      </p:sp>
      <p:sp>
        <p:nvSpPr>
          <p:cNvPr id="35843" name="Slide Number Placeholder 3"/>
          <p:cNvSpPr>
            <a:spLocks noGrp="1"/>
          </p:cNvSpPr>
          <p:nvPr>
            <p:ph type="sldNum" sz="quarter" idx="10"/>
          </p:nvPr>
        </p:nvSpPr>
        <p:spPr>
          <a:noFill/>
        </p:spPr>
        <p:txBody>
          <a:bodyPr/>
          <a:lstStyle/>
          <a:p>
            <a:fld id="{164927C2-B6F8-4610-A992-C3CD6F29B5C4}" type="slidenum">
              <a:rPr lang="en-US"/>
              <a:pPr/>
              <a:t>17</a:t>
            </a:fld>
            <a:endParaRPr lang="en-US"/>
          </a:p>
        </p:txBody>
      </p:sp>
      <p:graphicFrame>
        <p:nvGraphicFramePr>
          <p:cNvPr id="35844" name="Object 4"/>
          <p:cNvGraphicFramePr>
            <a:graphicFrameLocks noChangeAspect="1"/>
          </p:cNvGraphicFramePr>
          <p:nvPr/>
        </p:nvGraphicFramePr>
        <p:xfrm>
          <a:off x="4927600" y="2509838"/>
          <a:ext cx="565150" cy="506412"/>
        </p:xfrm>
        <a:graphic>
          <a:graphicData uri="http://schemas.openxmlformats.org/presentationml/2006/ole">
            <mc:AlternateContent xmlns:mc="http://schemas.openxmlformats.org/markup-compatibility/2006">
              <mc:Choice xmlns:v="urn:schemas-microsoft-com:vml" Requires="v">
                <p:oleObj spid="_x0000_s35862" name="Equation" r:id="rId3" imgW="241300" imgH="215900" progId="Equation.3">
                  <p:embed/>
                </p:oleObj>
              </mc:Choice>
              <mc:Fallback>
                <p:oleObj name="Equation" r:id="rId3" imgW="241300" imgH="215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509838"/>
                        <a:ext cx="565150"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5" name="Object 5"/>
          <p:cNvGraphicFramePr>
            <a:graphicFrameLocks noChangeAspect="1"/>
          </p:cNvGraphicFramePr>
          <p:nvPr/>
        </p:nvGraphicFramePr>
        <p:xfrm>
          <a:off x="8048625" y="3694113"/>
          <a:ext cx="565150" cy="506412"/>
        </p:xfrm>
        <a:graphic>
          <a:graphicData uri="http://schemas.openxmlformats.org/presentationml/2006/ole">
            <mc:AlternateContent xmlns:mc="http://schemas.openxmlformats.org/markup-compatibility/2006">
              <mc:Choice xmlns:v="urn:schemas-microsoft-com:vml" Requires="v">
                <p:oleObj spid="_x0000_s35863" name="Equation" r:id="rId5" imgW="241300" imgH="215900" progId="Equation.3">
                  <p:embed/>
                </p:oleObj>
              </mc:Choice>
              <mc:Fallback>
                <p:oleObj name="Equation" r:id="rId5" imgW="241300" imgH="2159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625" y="3694113"/>
                        <a:ext cx="565150"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6"/>
          <p:cNvGraphicFramePr>
            <a:graphicFrameLocks noChangeAspect="1"/>
          </p:cNvGraphicFramePr>
          <p:nvPr/>
        </p:nvGraphicFramePr>
        <p:xfrm>
          <a:off x="4070350" y="4243388"/>
          <a:ext cx="1247775" cy="822325"/>
        </p:xfrm>
        <a:graphic>
          <a:graphicData uri="http://schemas.openxmlformats.org/presentationml/2006/ole">
            <mc:AlternateContent xmlns:mc="http://schemas.openxmlformats.org/markup-compatibility/2006">
              <mc:Choice xmlns:v="urn:schemas-microsoft-com:vml" Requires="v">
                <p:oleObj spid="_x0000_s35864" name="Equation" r:id="rId6" imgW="558800" imgH="368300" progId="Equation.3">
                  <p:embed/>
                </p:oleObj>
              </mc:Choice>
              <mc:Fallback>
                <p:oleObj name="Equation" r:id="rId6" imgW="558800" imgH="3683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0350" y="4243388"/>
                        <a:ext cx="1247775"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5847" name="Picture 7"/>
          <p:cNvPicPr>
            <a:picLocks noChangeAspect="1"/>
          </p:cNvPicPr>
          <p:nvPr/>
        </p:nvPicPr>
        <p:blipFill>
          <a:blip r:embed="rId8"/>
          <a:srcRect/>
          <a:stretch>
            <a:fillRect/>
          </a:stretch>
        </p:blipFill>
        <p:spPr bwMode="auto">
          <a:xfrm>
            <a:off x="7378700" y="4448175"/>
            <a:ext cx="2527300" cy="2184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smtClean="0">
                <a:ea typeface="ＭＳ Ｐゴシック" pitchFamily="34" charset="-128"/>
              </a:rPr>
              <a:t>Spectral partitioning</a:t>
            </a:r>
          </a:p>
        </p:txBody>
      </p:sp>
      <p:sp>
        <p:nvSpPr>
          <p:cNvPr id="36866" name="Content Placeholder 2"/>
          <p:cNvSpPr>
            <a:spLocks noGrp="1"/>
          </p:cNvSpPr>
          <p:nvPr>
            <p:ph idx="1"/>
          </p:nvPr>
        </p:nvSpPr>
        <p:spPr/>
        <p:txBody>
          <a:bodyPr/>
          <a:lstStyle/>
          <a:p>
            <a:pPr algn="just"/>
            <a:r>
              <a:rPr lang="en-US" smtClean="0">
                <a:ea typeface="ＭＳ Ｐゴシック" pitchFamily="34" charset="-128"/>
              </a:rPr>
              <a:t>A second constraint in the integer optimization problem is the fact that the number of elements in vector s that equal +1 or -1 needs to be equal to the desired sizes of the two groups:</a:t>
            </a:r>
          </a:p>
          <a:p>
            <a:pPr algn="just"/>
            <a:endParaRPr lang="en-US" smtClean="0">
              <a:ea typeface="ＭＳ Ｐゴシック" pitchFamily="34" charset="-128"/>
            </a:endParaRPr>
          </a:p>
          <a:p>
            <a:pPr lvl="1" algn="just"/>
            <a:r>
              <a:rPr lang="en-US" smtClean="0">
                <a:ea typeface="ＭＳ Ｐゴシック" pitchFamily="34" charset="-128"/>
              </a:rPr>
              <a:t>We keep this constraint unchanged  </a:t>
            </a:r>
          </a:p>
          <a:p>
            <a:pPr lvl="1" algn="just"/>
            <a:endParaRPr lang="en-US" smtClean="0">
              <a:ea typeface="ＭＳ Ｐゴシック" pitchFamily="34" charset="-128"/>
            </a:endParaRPr>
          </a:p>
          <a:p>
            <a:pPr algn="just"/>
            <a:r>
              <a:rPr lang="en-US" smtClean="0">
                <a:ea typeface="ＭＳ Ｐゴシック" pitchFamily="34" charset="-128"/>
              </a:rPr>
              <a:t>So we have a minimization problem subject to two equality constraints</a:t>
            </a:r>
          </a:p>
          <a:p>
            <a:pPr lvl="1" algn="just"/>
            <a:r>
              <a:rPr lang="en-US" smtClean="0">
                <a:ea typeface="ＭＳ Ｐゴシック" pitchFamily="34" charset="-128"/>
              </a:rPr>
              <a:t>Lagrange multipliers</a:t>
            </a:r>
          </a:p>
        </p:txBody>
      </p:sp>
      <p:sp>
        <p:nvSpPr>
          <p:cNvPr id="36867" name="Slide Number Placeholder 3"/>
          <p:cNvSpPr>
            <a:spLocks noGrp="1"/>
          </p:cNvSpPr>
          <p:nvPr>
            <p:ph type="sldNum" sz="quarter" idx="10"/>
          </p:nvPr>
        </p:nvSpPr>
        <p:spPr>
          <a:noFill/>
        </p:spPr>
        <p:txBody>
          <a:bodyPr/>
          <a:lstStyle/>
          <a:p>
            <a:fld id="{EC72179E-73BD-4DDC-B6DD-B5BFE07C03F8}" type="slidenum">
              <a:rPr lang="en-US"/>
              <a:pPr/>
              <a:t>18</a:t>
            </a:fld>
            <a:endParaRPr lang="en-US"/>
          </a:p>
        </p:txBody>
      </p:sp>
      <p:graphicFrame>
        <p:nvGraphicFramePr>
          <p:cNvPr id="36868" name="Object 4"/>
          <p:cNvGraphicFramePr>
            <a:graphicFrameLocks noChangeAspect="1"/>
          </p:cNvGraphicFramePr>
          <p:nvPr/>
        </p:nvGraphicFramePr>
        <p:xfrm>
          <a:off x="3495675" y="2671763"/>
          <a:ext cx="3760788" cy="773112"/>
        </p:xfrm>
        <a:graphic>
          <a:graphicData uri="http://schemas.openxmlformats.org/presentationml/2006/ole">
            <mc:AlternateContent xmlns:mc="http://schemas.openxmlformats.org/markup-compatibility/2006">
              <mc:Choice xmlns:v="urn:schemas-microsoft-com:vml" Requires="v">
                <p:oleObj spid="_x0000_s36874" name="Equation" r:id="rId3" imgW="1790700" imgH="368300" progId="Equation.3">
                  <p:embed/>
                </p:oleObj>
              </mc:Choice>
              <mc:Fallback>
                <p:oleObj name="Equation" r:id="rId3" imgW="1790700" imgH="368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675" y="2671763"/>
                        <a:ext cx="3760788" cy="773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of Lagrange multipliers (2 variables)</a:t>
            </a:r>
            <a:endParaRPr lang="en-US" dirty="0"/>
          </a:p>
        </p:txBody>
      </p:sp>
      <p:sp>
        <p:nvSpPr>
          <p:cNvPr id="3" name="Content Placeholder 2"/>
          <p:cNvSpPr>
            <a:spLocks noGrp="1"/>
          </p:cNvSpPr>
          <p:nvPr>
            <p:ph idx="1"/>
          </p:nvPr>
        </p:nvSpPr>
        <p:spPr>
          <a:xfrm>
            <a:off x="136479" y="4817274"/>
            <a:ext cx="5647692" cy="1706420"/>
          </a:xfrm>
        </p:spPr>
        <p:txBody>
          <a:bodyPr/>
          <a:lstStyle/>
          <a:p>
            <a:r>
              <a:rPr lang="en-US" altLang="en-US" dirty="0"/>
              <a:t>The figure shows this curve together with several level curves of </a:t>
            </a:r>
            <a:r>
              <a:rPr lang="en-US" altLang="en-US" i="1" dirty="0"/>
              <a:t>f</a:t>
            </a:r>
            <a:r>
              <a:rPr lang="en-US" altLang="en-US" dirty="0" smtClean="0"/>
              <a:t>.</a:t>
            </a:r>
            <a:endParaRPr lang="en-US" dirty="0" smtClean="0"/>
          </a:p>
          <a:p>
            <a:pPr marL="673101" lvl="2" indent="-293688">
              <a:buFont typeface="Wingdings" pitchFamily="2" charset="2"/>
              <a:buChar char="l"/>
            </a:pPr>
            <a:r>
              <a:rPr lang="en-US" altLang="en-US" sz="2400" dirty="0"/>
              <a:t>These have the </a:t>
            </a:r>
            <a:r>
              <a:rPr lang="en-US" altLang="en-US" sz="2400" dirty="0" smtClean="0"/>
              <a:t>equations </a:t>
            </a:r>
            <a:r>
              <a:rPr lang="en-US" altLang="en-US" sz="2400" i="1" dirty="0"/>
              <a:t>f</a:t>
            </a:r>
            <a:r>
              <a:rPr lang="en-US" altLang="en-US" sz="2400" dirty="0"/>
              <a:t>(</a:t>
            </a:r>
            <a:r>
              <a:rPr lang="en-US" altLang="en-US" sz="2400" i="1" dirty="0"/>
              <a:t>x</a:t>
            </a:r>
            <a:r>
              <a:rPr lang="en-US" altLang="en-US" sz="2400" dirty="0"/>
              <a:t>, </a:t>
            </a:r>
            <a:r>
              <a:rPr lang="en-US" altLang="en-US" sz="2400" i="1" dirty="0"/>
              <a:t>y</a:t>
            </a:r>
            <a:r>
              <a:rPr lang="en-US" altLang="en-US" sz="2400" dirty="0"/>
              <a:t>) = </a:t>
            </a:r>
            <a:r>
              <a:rPr lang="en-US" altLang="en-US" sz="2400" i="1" dirty="0" smtClean="0"/>
              <a:t>c</a:t>
            </a:r>
            <a:r>
              <a:rPr lang="en-US" altLang="en-US" sz="2400" dirty="0" smtClean="0"/>
              <a:t>, where </a:t>
            </a:r>
            <a:r>
              <a:rPr lang="en-US" altLang="en-US" sz="2400" i="1" dirty="0"/>
              <a:t>c</a:t>
            </a:r>
            <a:r>
              <a:rPr lang="en-US" altLang="en-US" sz="2400" dirty="0"/>
              <a:t> = 7, 8, 9, </a:t>
            </a:r>
            <a:r>
              <a:rPr lang="en-US" altLang="en-US" sz="2400" dirty="0" smtClean="0"/>
              <a:t>10</a:t>
            </a:r>
            <a:r>
              <a:rPr lang="en-US" altLang="en-US" sz="2400" dirty="0"/>
              <a:t>, 11</a:t>
            </a:r>
          </a:p>
          <a:p>
            <a:endParaRPr lang="en-US" dirty="0"/>
          </a:p>
        </p:txBody>
      </p:sp>
      <p:sp>
        <p:nvSpPr>
          <p:cNvPr id="4" name="Slide Number Placeholder 3"/>
          <p:cNvSpPr>
            <a:spLocks noGrp="1"/>
          </p:cNvSpPr>
          <p:nvPr>
            <p:ph type="sldNum" sz="quarter" idx="10"/>
          </p:nvPr>
        </p:nvSpPr>
        <p:spPr/>
        <p:txBody>
          <a:bodyPr/>
          <a:lstStyle/>
          <a:p>
            <a:fld id="{E5F80DA2-757E-4DCE-B067-D91F73705659}" type="slidenum">
              <a:rPr lang="en-US" smtClean="0"/>
              <a:pPr/>
              <a:t>19</a:t>
            </a:fld>
            <a:endParaRPr lang="en-US"/>
          </a:p>
        </p:txBody>
      </p:sp>
      <p:pic>
        <p:nvPicPr>
          <p:cNvPr id="56322" name="Picture 2" descr="Surface Plo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902" y="1009708"/>
            <a:ext cx="4230895" cy="3779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171" y="3456248"/>
            <a:ext cx="4084638"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E45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9767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smtClean="0">
                <a:ea typeface="ＭＳ Ｐゴシック" pitchFamily="34" charset="-128"/>
              </a:rPr>
              <a:t>The problem</a:t>
            </a:r>
          </a:p>
        </p:txBody>
      </p:sp>
      <p:sp>
        <p:nvSpPr>
          <p:cNvPr id="19458" name="Content Placeholder 2"/>
          <p:cNvSpPr>
            <a:spLocks noGrp="1"/>
          </p:cNvSpPr>
          <p:nvPr>
            <p:ph idx="1"/>
          </p:nvPr>
        </p:nvSpPr>
        <p:spPr/>
        <p:txBody>
          <a:bodyPr/>
          <a:lstStyle/>
          <a:p>
            <a:pPr algn="just"/>
            <a:r>
              <a:rPr lang="en-US" smtClean="0">
                <a:ea typeface="ＭＳ Ｐゴシック" pitchFamily="34" charset="-128"/>
              </a:rPr>
              <a:t>Graph partitioning and community detection refer to the division of the vertices in a graph based on the connection patterns of the edges</a:t>
            </a:r>
          </a:p>
          <a:p>
            <a:pPr lvl="1" algn="just"/>
            <a:r>
              <a:rPr lang="en-US" smtClean="0">
                <a:ea typeface="ＭＳ Ｐゴシック" pitchFamily="34" charset="-128"/>
              </a:rPr>
              <a:t>The most common approach is to divide vertices in groups, such that the majority of edges connect members from the same group</a:t>
            </a:r>
          </a:p>
          <a:p>
            <a:pPr lvl="1" algn="just"/>
            <a:endParaRPr lang="en-US" smtClean="0">
              <a:ea typeface="ＭＳ Ｐゴシック" pitchFamily="34" charset="-128"/>
            </a:endParaRPr>
          </a:p>
          <a:p>
            <a:pPr algn="just"/>
            <a:r>
              <a:rPr lang="en-US" smtClean="0">
                <a:ea typeface="ＭＳ Ｐゴシック" pitchFamily="34" charset="-128"/>
              </a:rPr>
              <a:t>Discovering communities in a network can be useful for revealing structure and organization in a network beyond the scale of a single vertex</a:t>
            </a:r>
          </a:p>
        </p:txBody>
      </p:sp>
      <p:sp>
        <p:nvSpPr>
          <p:cNvPr id="19459" name="Slide Number Placeholder 3"/>
          <p:cNvSpPr>
            <a:spLocks noGrp="1"/>
          </p:cNvSpPr>
          <p:nvPr>
            <p:ph type="sldNum" sz="quarter" idx="10"/>
          </p:nvPr>
        </p:nvSpPr>
        <p:spPr>
          <a:noFill/>
        </p:spPr>
        <p:txBody>
          <a:bodyPr/>
          <a:lstStyle/>
          <a:p>
            <a:fld id="{5398ABEA-3E28-42CE-A9D4-A3C43D2E6AB7}" type="slidenum">
              <a:rPr lang="en-US"/>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619125" y="1569492"/>
            <a:ext cx="9286875" cy="5174207"/>
          </a:xfrm>
        </p:spPr>
        <p:txBody>
          <a:bodyPr/>
          <a:lstStyle/>
          <a:p>
            <a:pPr eaLnBrk="1" hangingPunct="1"/>
            <a:r>
              <a:rPr lang="en-US" altLang="en-US" sz="3400" dirty="0" smtClean="0"/>
              <a:t>To maximize </a:t>
            </a:r>
            <a:r>
              <a:rPr lang="en-US" altLang="en-US" sz="3400" i="1" dirty="0" smtClean="0"/>
              <a:t>f</a:t>
            </a:r>
            <a:r>
              <a:rPr lang="en-US" altLang="en-US" sz="3400" dirty="0" smtClean="0"/>
              <a:t>(</a:t>
            </a:r>
            <a:r>
              <a:rPr lang="en-US" altLang="en-US" sz="3400" i="1" dirty="0" smtClean="0"/>
              <a:t>x</a:t>
            </a:r>
            <a:r>
              <a:rPr lang="en-US" altLang="en-US" sz="3400" dirty="0" smtClean="0"/>
              <a:t>, </a:t>
            </a:r>
            <a:r>
              <a:rPr lang="en-US" altLang="en-US" sz="3400" i="1" dirty="0" smtClean="0"/>
              <a:t>y</a:t>
            </a:r>
            <a:r>
              <a:rPr lang="en-US" altLang="en-US" sz="3400" dirty="0" smtClean="0"/>
              <a:t>) subject to </a:t>
            </a:r>
            <a:r>
              <a:rPr lang="en-US" altLang="en-US" sz="3400" i="1" dirty="0" smtClean="0"/>
              <a:t>g</a:t>
            </a:r>
            <a:r>
              <a:rPr lang="en-US" altLang="en-US" sz="3400" dirty="0" smtClean="0"/>
              <a:t>(</a:t>
            </a:r>
            <a:r>
              <a:rPr lang="en-US" altLang="en-US" sz="3400" i="1" dirty="0" smtClean="0"/>
              <a:t>x</a:t>
            </a:r>
            <a:r>
              <a:rPr lang="en-US" altLang="en-US" sz="3400" dirty="0" smtClean="0"/>
              <a:t>, </a:t>
            </a:r>
            <a:r>
              <a:rPr lang="en-US" altLang="en-US" sz="3400" i="1" dirty="0" smtClean="0"/>
              <a:t>y</a:t>
            </a:r>
            <a:r>
              <a:rPr lang="en-US" altLang="en-US" sz="3400" dirty="0" smtClean="0"/>
              <a:t>) = </a:t>
            </a:r>
            <a:r>
              <a:rPr lang="en-US" altLang="en-US" sz="3400" i="1" dirty="0" smtClean="0"/>
              <a:t>k</a:t>
            </a:r>
            <a:r>
              <a:rPr lang="en-US" altLang="en-US" sz="3400" dirty="0" smtClean="0"/>
              <a:t> </a:t>
            </a:r>
            <a:br>
              <a:rPr lang="en-US" altLang="en-US" sz="3400" dirty="0" smtClean="0"/>
            </a:br>
            <a:r>
              <a:rPr lang="en-US" altLang="en-US" sz="3400" dirty="0" smtClean="0"/>
              <a:t>is to find:</a:t>
            </a:r>
          </a:p>
          <a:p>
            <a:pPr lvl="1" eaLnBrk="1" hangingPunct="1"/>
            <a:endParaRPr lang="en-US" altLang="en-US" sz="3400" dirty="0" smtClean="0"/>
          </a:p>
          <a:p>
            <a:pPr lvl="1" eaLnBrk="1" hangingPunct="1"/>
            <a:r>
              <a:rPr lang="en-US" altLang="en-US" sz="2600" dirty="0" smtClean="0"/>
              <a:t>The largest value of </a:t>
            </a:r>
            <a:r>
              <a:rPr lang="en-US" altLang="en-US" sz="2600" i="1" dirty="0" smtClean="0"/>
              <a:t>c</a:t>
            </a:r>
            <a:r>
              <a:rPr lang="en-US" altLang="en-US" sz="2600" dirty="0" smtClean="0"/>
              <a:t> </a:t>
            </a:r>
            <a:br>
              <a:rPr lang="en-US" altLang="en-US" sz="2600" dirty="0" smtClean="0"/>
            </a:br>
            <a:r>
              <a:rPr lang="en-US" altLang="en-US" sz="2600" dirty="0" smtClean="0"/>
              <a:t>such that the level </a:t>
            </a:r>
            <a:br>
              <a:rPr lang="en-US" altLang="en-US" sz="2600" dirty="0" smtClean="0"/>
            </a:br>
            <a:r>
              <a:rPr lang="en-US" altLang="en-US" sz="2600" dirty="0" smtClean="0"/>
              <a:t>curve </a:t>
            </a:r>
            <a:r>
              <a:rPr lang="en-US" altLang="en-US" sz="2600" i="1" dirty="0" smtClean="0"/>
              <a:t>f</a:t>
            </a:r>
            <a:r>
              <a:rPr lang="en-US" altLang="en-US" sz="2600" dirty="0" smtClean="0"/>
              <a:t>(</a:t>
            </a:r>
            <a:r>
              <a:rPr lang="en-US" altLang="en-US" sz="2600" i="1" dirty="0" smtClean="0"/>
              <a:t>x</a:t>
            </a:r>
            <a:r>
              <a:rPr lang="en-US" altLang="en-US" sz="2600" dirty="0" smtClean="0"/>
              <a:t>, </a:t>
            </a:r>
            <a:r>
              <a:rPr lang="en-US" altLang="en-US" sz="2600" i="1" dirty="0" smtClean="0"/>
              <a:t>y</a:t>
            </a:r>
            <a:r>
              <a:rPr lang="en-US" altLang="en-US" sz="2600" dirty="0" smtClean="0"/>
              <a:t>) = </a:t>
            </a:r>
            <a:r>
              <a:rPr lang="en-US" altLang="en-US" sz="2600" i="1" dirty="0" smtClean="0"/>
              <a:t>c</a:t>
            </a:r>
            <a:r>
              <a:rPr lang="en-US" altLang="en-US" sz="2600" dirty="0" smtClean="0"/>
              <a:t> </a:t>
            </a:r>
            <a:br>
              <a:rPr lang="en-US" altLang="en-US" sz="2600" dirty="0" smtClean="0"/>
            </a:br>
            <a:r>
              <a:rPr lang="en-US" altLang="en-US" sz="2600" dirty="0" smtClean="0"/>
              <a:t>intersects </a:t>
            </a:r>
            <a:r>
              <a:rPr lang="en-US" altLang="en-US" sz="2600" i="1" dirty="0" smtClean="0"/>
              <a:t>g</a:t>
            </a:r>
            <a:r>
              <a:rPr lang="en-US" altLang="en-US" sz="2600" dirty="0" smtClean="0"/>
              <a:t>(</a:t>
            </a:r>
            <a:r>
              <a:rPr lang="en-US" altLang="en-US" sz="2600" i="1" dirty="0" smtClean="0"/>
              <a:t>x</a:t>
            </a:r>
            <a:r>
              <a:rPr lang="en-US" altLang="en-US" sz="2600" dirty="0" smtClean="0"/>
              <a:t>, </a:t>
            </a:r>
            <a:r>
              <a:rPr lang="en-US" altLang="en-US" sz="2600" i="1" dirty="0" smtClean="0"/>
              <a:t>y</a:t>
            </a:r>
            <a:r>
              <a:rPr lang="en-US" altLang="en-US" sz="2600" dirty="0" smtClean="0"/>
              <a:t>) = </a:t>
            </a:r>
            <a:r>
              <a:rPr lang="en-US" altLang="en-US" sz="2600" i="1" dirty="0" smtClean="0"/>
              <a:t>k</a:t>
            </a:r>
            <a:r>
              <a:rPr lang="en-US" altLang="en-US" sz="2600" dirty="0" smtClean="0"/>
              <a:t>.</a:t>
            </a:r>
          </a:p>
        </p:txBody>
      </p:sp>
      <p:sp>
        <p:nvSpPr>
          <p:cNvPr id="9219" name="Rectangle 6"/>
          <p:cNvSpPr>
            <a:spLocks noGrp="1" noChangeArrowheads="1"/>
          </p:cNvSpPr>
          <p:nvPr>
            <p:ph type="title"/>
          </p:nvPr>
        </p:nvSpPr>
        <p:spPr>
          <a:xfrm>
            <a:off x="163773" y="153107"/>
            <a:ext cx="9164377" cy="585788"/>
          </a:xfrm>
          <a:noFill/>
        </p:spPr>
        <p:txBody>
          <a:bodyPr/>
          <a:lstStyle/>
          <a:p>
            <a:pPr eaLnBrk="1" hangingPunct="1"/>
            <a:r>
              <a:rPr lang="en-US" altLang="en-US" sz="2800" dirty="0" smtClean="0"/>
              <a:t>LAGRANGE MULTIPLIERS—TWO VARIABLES</a:t>
            </a:r>
          </a:p>
        </p:txBody>
      </p:sp>
      <p:pic>
        <p:nvPicPr>
          <p:cNvPr id="92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3292475"/>
            <a:ext cx="4425025"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E45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Rectangle 8"/>
          <p:cNvSpPr>
            <a:spLocks noChangeArrowheads="1"/>
          </p:cNvSpPr>
          <p:nvPr/>
        </p:nvSpPr>
        <p:spPr bwMode="auto">
          <a:xfrm>
            <a:off x="5035550" y="3176588"/>
            <a:ext cx="4705350" cy="3505200"/>
          </a:xfrm>
          <a:prstGeom prst="rect">
            <a:avLst/>
          </a:prstGeom>
          <a:noFill/>
          <a:ln w="9525">
            <a:solidFill>
              <a:srgbClr val="E45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Tree>
    <p:extLst>
      <p:ext uri="{BB962C8B-B14F-4D97-AF65-F5344CB8AC3E}">
        <p14:creationId xmlns:p14="http://schemas.microsoft.com/office/powerpoint/2010/main" val="3158170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634604" y="1351128"/>
            <a:ext cx="9286875" cy="5392572"/>
          </a:xfrm>
        </p:spPr>
        <p:txBody>
          <a:bodyPr/>
          <a:lstStyle/>
          <a:p>
            <a:pPr eaLnBrk="1" hangingPunct="1"/>
            <a:r>
              <a:rPr lang="en-US" altLang="en-US" dirty="0" smtClean="0"/>
              <a:t>It appears that this happens when these curves just touch each other—that is, when they have a common tangent line.</a:t>
            </a:r>
          </a:p>
          <a:p>
            <a:pPr lvl="1" eaLnBrk="1" hangingPunct="1"/>
            <a:endParaRPr lang="en-US" altLang="en-US" sz="2600" dirty="0" smtClean="0"/>
          </a:p>
          <a:p>
            <a:pPr lvl="1" eaLnBrk="1" hangingPunct="1"/>
            <a:r>
              <a:rPr lang="en-US" altLang="en-US" sz="2600" dirty="0" smtClean="0"/>
              <a:t>Otherwise, the value </a:t>
            </a:r>
            <a:br>
              <a:rPr lang="en-US" altLang="en-US" sz="2600" dirty="0" smtClean="0"/>
            </a:br>
            <a:r>
              <a:rPr lang="en-US" altLang="en-US" sz="2600" dirty="0" smtClean="0"/>
              <a:t>of </a:t>
            </a:r>
            <a:r>
              <a:rPr lang="en-US" altLang="en-US" sz="2600" i="1" dirty="0" smtClean="0"/>
              <a:t>c </a:t>
            </a:r>
            <a:r>
              <a:rPr lang="en-US" altLang="en-US" sz="2600" dirty="0" smtClean="0"/>
              <a:t>could be </a:t>
            </a:r>
            <a:br>
              <a:rPr lang="en-US" altLang="en-US" sz="2600" dirty="0" smtClean="0"/>
            </a:br>
            <a:r>
              <a:rPr lang="en-US" altLang="en-US" sz="2600" dirty="0" smtClean="0"/>
              <a:t>increased further.</a:t>
            </a:r>
          </a:p>
        </p:txBody>
      </p:sp>
      <p:sp>
        <p:nvSpPr>
          <p:cNvPr id="10243" name="Rectangle 6"/>
          <p:cNvSpPr>
            <a:spLocks noGrp="1" noChangeArrowheads="1"/>
          </p:cNvSpPr>
          <p:nvPr>
            <p:ph type="title"/>
          </p:nvPr>
        </p:nvSpPr>
        <p:spPr>
          <a:xfrm>
            <a:off x="87184" y="112163"/>
            <a:ext cx="9245600" cy="585788"/>
          </a:xfrm>
          <a:noFill/>
        </p:spPr>
        <p:txBody>
          <a:bodyPr/>
          <a:lstStyle/>
          <a:p>
            <a:pPr eaLnBrk="1" hangingPunct="1"/>
            <a:r>
              <a:rPr lang="en-US" altLang="en-US" dirty="0" smtClean="0"/>
              <a:t>LAGRANGE MULTIPLIERS—TWO VARIABLES</a:t>
            </a:r>
          </a:p>
        </p:txBody>
      </p:sp>
      <p:pic>
        <p:nvPicPr>
          <p:cNvPr id="1024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3292475"/>
            <a:ext cx="4425025"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E45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Rectangle 8"/>
          <p:cNvSpPr>
            <a:spLocks noChangeArrowheads="1"/>
          </p:cNvSpPr>
          <p:nvPr/>
        </p:nvSpPr>
        <p:spPr bwMode="auto">
          <a:xfrm>
            <a:off x="5035550" y="3176588"/>
            <a:ext cx="4705350" cy="3505200"/>
          </a:xfrm>
          <a:prstGeom prst="rect">
            <a:avLst/>
          </a:prstGeom>
          <a:noFill/>
          <a:ln w="9525">
            <a:solidFill>
              <a:srgbClr val="E45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Tree>
    <p:extLst>
      <p:ext uri="{BB962C8B-B14F-4D97-AF65-F5344CB8AC3E}">
        <p14:creationId xmlns:p14="http://schemas.microsoft.com/office/powerpoint/2010/main" val="1181693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634604" y="1760560"/>
            <a:ext cx="9286875" cy="4983139"/>
          </a:xfrm>
        </p:spPr>
        <p:txBody>
          <a:bodyPr/>
          <a:lstStyle/>
          <a:p>
            <a:pPr eaLnBrk="1" hangingPunct="1"/>
            <a:r>
              <a:rPr lang="en-US" altLang="en-US" dirty="0" smtClean="0"/>
              <a:t>This means that the normal lines at </a:t>
            </a:r>
            <a:br>
              <a:rPr lang="en-US" altLang="en-US" dirty="0" smtClean="0"/>
            </a:br>
            <a:r>
              <a:rPr lang="en-US" altLang="en-US" dirty="0" smtClean="0"/>
              <a:t>the point (</a:t>
            </a:r>
            <a:r>
              <a:rPr lang="en-US" altLang="en-US" i="1" dirty="0" smtClean="0"/>
              <a:t>x</a:t>
            </a:r>
            <a:r>
              <a:rPr lang="en-US" altLang="en-US" baseline="-25000" dirty="0" smtClean="0"/>
              <a:t>0</a:t>
            </a:r>
            <a:r>
              <a:rPr lang="en-US" altLang="en-US" dirty="0" smtClean="0"/>
              <a:t> , </a:t>
            </a:r>
            <a:r>
              <a:rPr lang="en-US" altLang="en-US" i="1" dirty="0" smtClean="0"/>
              <a:t>y</a:t>
            </a:r>
            <a:r>
              <a:rPr lang="en-US" altLang="en-US" baseline="-25000" dirty="0" smtClean="0"/>
              <a:t>0</a:t>
            </a:r>
            <a:r>
              <a:rPr lang="en-US" altLang="en-US" dirty="0" smtClean="0"/>
              <a:t>) where they touch are identical.</a:t>
            </a:r>
          </a:p>
          <a:p>
            <a:pPr marL="0" indent="0" eaLnBrk="1" hangingPunct="1">
              <a:buNone/>
            </a:pPr>
            <a:endParaRPr lang="en-US" altLang="en-US" dirty="0" smtClean="0"/>
          </a:p>
          <a:p>
            <a:pPr lvl="1" eaLnBrk="1" hangingPunct="1"/>
            <a:r>
              <a:rPr lang="en-US" altLang="en-US" sz="2600" dirty="0" smtClean="0"/>
              <a:t>So the gradient vectors are parallel.</a:t>
            </a:r>
          </a:p>
          <a:p>
            <a:pPr lvl="1" eaLnBrk="1" hangingPunct="1"/>
            <a:r>
              <a:rPr lang="en-US" altLang="en-US" sz="2600" dirty="0" smtClean="0"/>
              <a:t>That is, </a:t>
            </a:r>
            <a:br>
              <a:rPr lang="en-US" altLang="en-US" sz="2600" dirty="0" smtClean="0"/>
            </a:br>
            <a:r>
              <a:rPr lang="en-US" altLang="en-US" sz="2600" dirty="0" smtClean="0"/>
              <a:t/>
            </a:r>
            <a:br>
              <a:rPr lang="en-US" altLang="en-US" sz="2600" dirty="0" smtClean="0"/>
            </a:br>
            <a:r>
              <a:rPr lang="en-US" altLang="en-US" sz="2600" dirty="0" smtClean="0"/>
              <a:t/>
            </a:r>
            <a:br>
              <a:rPr lang="en-US" altLang="en-US" sz="2600" dirty="0" smtClean="0"/>
            </a:br>
            <a:r>
              <a:rPr lang="en-US" altLang="en-US" sz="2600" dirty="0" smtClean="0"/>
              <a:t>for some scalar </a:t>
            </a:r>
            <a:r>
              <a:rPr lang="el-GR" altLang="en-US" sz="2600" i="1" dirty="0" smtClean="0">
                <a:cs typeface="Arial" charset="0"/>
              </a:rPr>
              <a:t>λ</a:t>
            </a:r>
            <a:r>
              <a:rPr lang="en-US" altLang="en-US" sz="2600" dirty="0" smtClean="0"/>
              <a:t>.</a:t>
            </a:r>
          </a:p>
        </p:txBody>
      </p:sp>
      <p:graphicFrame>
        <p:nvGraphicFramePr>
          <p:cNvPr id="11267" name="Object 4"/>
          <p:cNvGraphicFramePr>
            <a:graphicFrameLocks noChangeAspect="1"/>
          </p:cNvGraphicFramePr>
          <p:nvPr>
            <p:extLst>
              <p:ext uri="{D42A27DB-BD31-4B8C-83A1-F6EECF244321}">
                <p14:modId xmlns:p14="http://schemas.microsoft.com/office/powerpoint/2010/main" val="2094427191"/>
              </p:ext>
            </p:extLst>
          </p:nvPr>
        </p:nvGraphicFramePr>
        <p:xfrm>
          <a:off x="1537016" y="4065753"/>
          <a:ext cx="4278842" cy="604838"/>
        </p:xfrm>
        <a:graphic>
          <a:graphicData uri="http://schemas.openxmlformats.org/presentationml/2006/ole">
            <mc:AlternateContent xmlns:mc="http://schemas.openxmlformats.org/markup-compatibility/2006">
              <mc:Choice xmlns:v="urn:schemas-microsoft-com:vml" Requires="v">
                <p:oleObj spid="_x0000_s58372" name="Equation" r:id="rId4" imgW="1574800" imgH="241300" progId="Equation.DSMT4">
                  <p:embed/>
                </p:oleObj>
              </mc:Choice>
              <mc:Fallback>
                <p:oleObj name="Equation" r:id="rId4" imgW="1574800" imgH="241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7016" y="4065753"/>
                        <a:ext cx="427884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8" name="Rectangle 5"/>
          <p:cNvSpPr>
            <a:spLocks noGrp="1" noChangeArrowheads="1"/>
          </p:cNvSpPr>
          <p:nvPr>
            <p:ph type="title"/>
          </p:nvPr>
        </p:nvSpPr>
        <p:spPr>
          <a:xfrm>
            <a:off x="155424" y="139459"/>
            <a:ext cx="9245600" cy="585788"/>
          </a:xfrm>
          <a:noFill/>
        </p:spPr>
        <p:txBody>
          <a:bodyPr/>
          <a:lstStyle/>
          <a:p>
            <a:pPr eaLnBrk="1" hangingPunct="1"/>
            <a:r>
              <a:rPr lang="en-US" altLang="en-US" dirty="0" smtClean="0"/>
              <a:t>LAGRANGE MULTIPLIERS—TWO VARIABLES</a:t>
            </a:r>
          </a:p>
        </p:txBody>
      </p:sp>
    </p:spTree>
    <p:extLst>
      <p:ext uri="{BB962C8B-B14F-4D97-AF65-F5344CB8AC3E}">
        <p14:creationId xmlns:p14="http://schemas.microsoft.com/office/powerpoint/2010/main" val="19763380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388940" y="1228294"/>
            <a:ext cx="9286875" cy="5324333"/>
          </a:xfrm>
        </p:spPr>
        <p:txBody>
          <a:bodyPr/>
          <a:lstStyle/>
          <a:p>
            <a:pPr eaLnBrk="1" hangingPunct="1"/>
            <a:r>
              <a:rPr lang="en-US" altLang="en-US" dirty="0" smtClean="0"/>
              <a:t>This kind of argument also applies to the problem of finding the extreme values of </a:t>
            </a:r>
            <a:br>
              <a:rPr lang="en-US" altLang="en-US" dirty="0" smtClean="0"/>
            </a:br>
            <a:r>
              <a:rPr lang="en-US" altLang="en-US" i="1" dirty="0" smtClean="0"/>
              <a:t>f</a:t>
            </a:r>
            <a:r>
              <a:rPr lang="en-US" altLang="en-US" dirty="0" smtClean="0"/>
              <a:t>(</a:t>
            </a:r>
            <a:r>
              <a:rPr lang="en-US" altLang="en-US" i="1" dirty="0" smtClean="0"/>
              <a:t>x</a:t>
            </a:r>
            <a:r>
              <a:rPr lang="en-US" altLang="en-US" dirty="0" smtClean="0"/>
              <a:t>, </a:t>
            </a:r>
            <a:r>
              <a:rPr lang="en-US" altLang="en-US" i="1" dirty="0" smtClean="0"/>
              <a:t>y</a:t>
            </a:r>
            <a:r>
              <a:rPr lang="en-US" altLang="en-US" dirty="0" smtClean="0"/>
              <a:t>, </a:t>
            </a:r>
            <a:r>
              <a:rPr lang="en-US" altLang="en-US" i="1" dirty="0" smtClean="0"/>
              <a:t>z</a:t>
            </a:r>
            <a:r>
              <a:rPr lang="en-US" altLang="en-US" dirty="0" smtClean="0"/>
              <a:t>) subject to the constraint </a:t>
            </a:r>
            <a:r>
              <a:rPr lang="en-US" altLang="en-US" i="1" dirty="0" smtClean="0"/>
              <a:t>g</a:t>
            </a:r>
            <a:r>
              <a:rPr lang="en-US" altLang="en-US" dirty="0" smtClean="0"/>
              <a:t>(</a:t>
            </a:r>
            <a:r>
              <a:rPr lang="en-US" altLang="en-US" i="1" dirty="0" smtClean="0"/>
              <a:t>x</a:t>
            </a:r>
            <a:r>
              <a:rPr lang="en-US" altLang="en-US" dirty="0" smtClean="0"/>
              <a:t>, </a:t>
            </a:r>
            <a:r>
              <a:rPr lang="en-US" altLang="en-US" i="1" dirty="0" smtClean="0"/>
              <a:t>y</a:t>
            </a:r>
            <a:r>
              <a:rPr lang="en-US" altLang="en-US" dirty="0" smtClean="0"/>
              <a:t>, </a:t>
            </a:r>
            <a:r>
              <a:rPr lang="en-US" altLang="en-US" i="1" dirty="0" smtClean="0"/>
              <a:t>z</a:t>
            </a:r>
            <a:r>
              <a:rPr lang="en-US" altLang="en-US" dirty="0" smtClean="0"/>
              <a:t>) = </a:t>
            </a:r>
            <a:r>
              <a:rPr lang="en-US" altLang="en-US" i="1" dirty="0" smtClean="0"/>
              <a:t>k</a:t>
            </a:r>
            <a:r>
              <a:rPr lang="en-US" altLang="en-US" dirty="0" smtClean="0"/>
              <a:t>.</a:t>
            </a:r>
          </a:p>
          <a:p>
            <a:pPr eaLnBrk="1" hangingPunct="1"/>
            <a:endParaRPr lang="en-US" altLang="en-US" dirty="0" smtClean="0"/>
          </a:p>
          <a:p>
            <a:pPr lvl="1" eaLnBrk="1" hangingPunct="1"/>
            <a:r>
              <a:rPr lang="en-US" altLang="en-US" sz="2600" dirty="0" smtClean="0"/>
              <a:t>Thus, the point (</a:t>
            </a:r>
            <a:r>
              <a:rPr lang="en-US" altLang="en-US" sz="2600" i="1" dirty="0" smtClean="0"/>
              <a:t>x</a:t>
            </a:r>
            <a:r>
              <a:rPr lang="en-US" altLang="en-US" sz="2600" dirty="0" smtClean="0"/>
              <a:t>, </a:t>
            </a:r>
            <a:r>
              <a:rPr lang="en-US" altLang="en-US" sz="2600" i="1" dirty="0" smtClean="0"/>
              <a:t>y</a:t>
            </a:r>
            <a:r>
              <a:rPr lang="en-US" altLang="en-US" sz="2600" dirty="0" smtClean="0"/>
              <a:t>, </a:t>
            </a:r>
            <a:r>
              <a:rPr lang="en-US" altLang="en-US" sz="2600" i="1" dirty="0" smtClean="0"/>
              <a:t>z</a:t>
            </a:r>
            <a:r>
              <a:rPr lang="en-US" altLang="en-US" sz="2600" dirty="0" smtClean="0"/>
              <a:t>) is restricted to lie on </a:t>
            </a:r>
            <a:br>
              <a:rPr lang="en-US" altLang="en-US" sz="2600" dirty="0" smtClean="0"/>
            </a:br>
            <a:r>
              <a:rPr lang="en-US" altLang="en-US" sz="2600" dirty="0" smtClean="0"/>
              <a:t>the level surface </a:t>
            </a:r>
            <a:r>
              <a:rPr lang="en-US" altLang="en-US" sz="2600" i="1" dirty="0" smtClean="0"/>
              <a:t>S</a:t>
            </a:r>
            <a:r>
              <a:rPr lang="en-US" altLang="en-US" sz="2600" dirty="0" smtClean="0"/>
              <a:t> with equation </a:t>
            </a:r>
            <a:r>
              <a:rPr lang="en-US" altLang="en-US" sz="2600" i="1" dirty="0" smtClean="0"/>
              <a:t>g</a:t>
            </a:r>
            <a:r>
              <a:rPr lang="en-US" altLang="en-US" sz="2600" dirty="0" smtClean="0"/>
              <a:t>(</a:t>
            </a:r>
            <a:r>
              <a:rPr lang="en-US" altLang="en-US" sz="2600" i="1" dirty="0" smtClean="0"/>
              <a:t>x</a:t>
            </a:r>
            <a:r>
              <a:rPr lang="en-US" altLang="en-US" sz="2600" dirty="0" smtClean="0"/>
              <a:t>, </a:t>
            </a:r>
            <a:r>
              <a:rPr lang="en-US" altLang="en-US" sz="2600" i="1" dirty="0" smtClean="0"/>
              <a:t>y</a:t>
            </a:r>
            <a:r>
              <a:rPr lang="en-US" altLang="en-US" sz="2600" dirty="0" smtClean="0"/>
              <a:t>, </a:t>
            </a:r>
            <a:r>
              <a:rPr lang="en-US" altLang="en-US" sz="2600" i="1" dirty="0" smtClean="0"/>
              <a:t>z</a:t>
            </a:r>
            <a:r>
              <a:rPr lang="en-US" altLang="en-US" sz="2600" dirty="0" smtClean="0"/>
              <a:t>) = </a:t>
            </a:r>
            <a:r>
              <a:rPr lang="en-US" altLang="en-US" sz="2600" i="1" dirty="0" smtClean="0"/>
              <a:t>k.</a:t>
            </a:r>
          </a:p>
        </p:txBody>
      </p:sp>
      <p:sp>
        <p:nvSpPr>
          <p:cNvPr id="12291" name="Rectangle 4"/>
          <p:cNvSpPr>
            <a:spLocks noGrp="1" noChangeArrowheads="1"/>
          </p:cNvSpPr>
          <p:nvPr>
            <p:ph type="title"/>
          </p:nvPr>
        </p:nvSpPr>
        <p:spPr>
          <a:xfrm>
            <a:off x="0" y="112163"/>
            <a:ext cx="9410700" cy="585788"/>
          </a:xfrm>
          <a:noFill/>
        </p:spPr>
        <p:txBody>
          <a:bodyPr/>
          <a:lstStyle/>
          <a:p>
            <a:pPr eaLnBrk="1" hangingPunct="1"/>
            <a:r>
              <a:rPr lang="en-US" altLang="en-US" dirty="0" smtClean="0"/>
              <a:t>LAGRANGE MULTIPLIERS—THREE VARIABLES</a:t>
            </a:r>
          </a:p>
        </p:txBody>
      </p:sp>
    </p:spTree>
    <p:extLst>
      <p:ext uri="{BB962C8B-B14F-4D97-AF65-F5344CB8AC3E}">
        <p14:creationId xmlns:p14="http://schemas.microsoft.com/office/powerpoint/2010/main" val="4131689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402588" y="1132760"/>
            <a:ext cx="9286875" cy="5392572"/>
          </a:xfrm>
        </p:spPr>
        <p:txBody>
          <a:bodyPr/>
          <a:lstStyle/>
          <a:p>
            <a:pPr eaLnBrk="1" hangingPunct="1"/>
            <a:r>
              <a:rPr lang="en-US" altLang="en-US" dirty="0" smtClean="0"/>
              <a:t>Instead of the level curves in the previous figure, we consider the level surfaces </a:t>
            </a:r>
            <a:r>
              <a:rPr lang="en-US" altLang="en-US" i="1" dirty="0" smtClean="0"/>
              <a:t>f</a:t>
            </a:r>
            <a:r>
              <a:rPr lang="en-US" altLang="en-US" dirty="0" smtClean="0"/>
              <a:t>(</a:t>
            </a:r>
            <a:r>
              <a:rPr lang="en-US" altLang="en-US" i="1" dirty="0" smtClean="0"/>
              <a:t>x</a:t>
            </a:r>
            <a:r>
              <a:rPr lang="en-US" altLang="en-US" dirty="0" smtClean="0"/>
              <a:t>, </a:t>
            </a:r>
            <a:r>
              <a:rPr lang="en-US" altLang="en-US" i="1" dirty="0" smtClean="0"/>
              <a:t>y</a:t>
            </a:r>
            <a:r>
              <a:rPr lang="en-US" altLang="en-US" dirty="0" smtClean="0"/>
              <a:t>, </a:t>
            </a:r>
            <a:r>
              <a:rPr lang="en-US" altLang="en-US" i="1" dirty="0" smtClean="0"/>
              <a:t>z</a:t>
            </a:r>
            <a:r>
              <a:rPr lang="en-US" altLang="en-US" dirty="0" smtClean="0"/>
              <a:t>) = </a:t>
            </a:r>
            <a:r>
              <a:rPr lang="en-US" altLang="en-US" i="1" dirty="0" smtClean="0"/>
              <a:t>c</a:t>
            </a:r>
            <a:r>
              <a:rPr lang="en-US" altLang="en-US" dirty="0" smtClean="0"/>
              <a:t>.</a:t>
            </a:r>
          </a:p>
          <a:p>
            <a:pPr lvl="1" eaLnBrk="1" hangingPunct="1"/>
            <a:endParaRPr lang="en-US" altLang="en-US" sz="2400" dirty="0" smtClean="0"/>
          </a:p>
          <a:p>
            <a:pPr lvl="1" eaLnBrk="1" hangingPunct="1">
              <a:spcBef>
                <a:spcPts val="0"/>
              </a:spcBef>
              <a:spcAft>
                <a:spcPts val="1800"/>
              </a:spcAft>
            </a:pPr>
            <a:r>
              <a:rPr lang="en-US" altLang="en-US" sz="2400" dirty="0" smtClean="0"/>
              <a:t>We argue that, if the maximum value of </a:t>
            </a:r>
            <a:r>
              <a:rPr lang="en-US" altLang="en-US" sz="2400" i="1" dirty="0" smtClean="0"/>
              <a:t>f</a:t>
            </a:r>
            <a:r>
              <a:rPr lang="en-US" altLang="en-US" sz="2400" dirty="0" smtClean="0"/>
              <a:t> is </a:t>
            </a:r>
            <a:br>
              <a:rPr lang="en-US" altLang="en-US" sz="2400" dirty="0" smtClean="0"/>
            </a:br>
            <a:r>
              <a:rPr lang="en-US" altLang="en-US" sz="2400" i="1" dirty="0" smtClean="0"/>
              <a:t>f</a:t>
            </a:r>
            <a:r>
              <a:rPr lang="en-US" altLang="en-US" sz="2400" dirty="0" smtClean="0"/>
              <a:t>(</a:t>
            </a:r>
            <a:r>
              <a:rPr lang="en-US" altLang="en-US" sz="2400" i="1" dirty="0" smtClean="0"/>
              <a:t>x</a:t>
            </a:r>
            <a:r>
              <a:rPr lang="en-US" altLang="en-US" sz="2400" baseline="-25000" dirty="0" smtClean="0"/>
              <a:t>0</a:t>
            </a:r>
            <a:r>
              <a:rPr lang="en-US" altLang="en-US" sz="2400" dirty="0" smtClean="0"/>
              <a:t>, </a:t>
            </a:r>
            <a:r>
              <a:rPr lang="en-US" altLang="en-US" sz="2400" i="1" dirty="0" smtClean="0"/>
              <a:t>y</a:t>
            </a:r>
            <a:r>
              <a:rPr lang="en-US" altLang="en-US" sz="2400" baseline="-25000" dirty="0" smtClean="0"/>
              <a:t>0</a:t>
            </a:r>
            <a:r>
              <a:rPr lang="en-US" altLang="en-US" sz="2400" dirty="0" smtClean="0"/>
              <a:t>, </a:t>
            </a:r>
            <a:r>
              <a:rPr lang="en-US" altLang="en-US" sz="2400" i="1" dirty="0" smtClean="0"/>
              <a:t>z</a:t>
            </a:r>
            <a:r>
              <a:rPr lang="en-US" altLang="en-US" sz="2400" baseline="-25000" dirty="0" smtClean="0"/>
              <a:t>0</a:t>
            </a:r>
            <a:r>
              <a:rPr lang="en-US" altLang="en-US" sz="2400" dirty="0" smtClean="0"/>
              <a:t>) = </a:t>
            </a:r>
            <a:r>
              <a:rPr lang="en-US" altLang="en-US" sz="2400" i="1" dirty="0" smtClean="0"/>
              <a:t>c</a:t>
            </a:r>
            <a:r>
              <a:rPr lang="en-US" altLang="en-US" sz="2400" dirty="0" smtClean="0"/>
              <a:t>, then the level surface </a:t>
            </a:r>
            <a:r>
              <a:rPr lang="en-US" altLang="en-US" sz="2400" i="1" dirty="0" smtClean="0"/>
              <a:t>f</a:t>
            </a:r>
            <a:r>
              <a:rPr lang="en-US" altLang="en-US" sz="2400" dirty="0" smtClean="0"/>
              <a:t>(</a:t>
            </a:r>
            <a:r>
              <a:rPr lang="en-US" altLang="en-US" sz="2400" i="1" dirty="0" smtClean="0"/>
              <a:t>x</a:t>
            </a:r>
            <a:r>
              <a:rPr lang="en-US" altLang="en-US" sz="2400" dirty="0" smtClean="0"/>
              <a:t>, </a:t>
            </a:r>
            <a:r>
              <a:rPr lang="en-US" altLang="en-US" sz="2400" i="1" dirty="0" smtClean="0"/>
              <a:t>y</a:t>
            </a:r>
            <a:r>
              <a:rPr lang="en-US" altLang="en-US" sz="2400" dirty="0" smtClean="0"/>
              <a:t>, </a:t>
            </a:r>
            <a:r>
              <a:rPr lang="en-US" altLang="en-US" sz="2400" i="1" dirty="0" smtClean="0"/>
              <a:t>z</a:t>
            </a:r>
            <a:r>
              <a:rPr lang="en-US" altLang="en-US" sz="2400" dirty="0" smtClean="0"/>
              <a:t>) = </a:t>
            </a:r>
            <a:r>
              <a:rPr lang="en-US" altLang="en-US" sz="2400" i="1" dirty="0" smtClean="0"/>
              <a:t>c</a:t>
            </a:r>
            <a:r>
              <a:rPr lang="en-US" altLang="en-US" sz="2400" dirty="0" smtClean="0"/>
              <a:t> </a:t>
            </a:r>
            <a:br>
              <a:rPr lang="en-US" altLang="en-US" sz="2400" dirty="0" smtClean="0"/>
            </a:br>
            <a:r>
              <a:rPr lang="en-US" altLang="en-US" sz="2400" dirty="0" smtClean="0"/>
              <a:t>is tangent to the level surface </a:t>
            </a:r>
            <a:r>
              <a:rPr lang="en-US" altLang="en-US" sz="2400" i="1" dirty="0" smtClean="0"/>
              <a:t>g</a:t>
            </a:r>
            <a:r>
              <a:rPr lang="en-US" altLang="en-US" sz="2400" dirty="0" smtClean="0"/>
              <a:t>(</a:t>
            </a:r>
            <a:r>
              <a:rPr lang="en-US" altLang="en-US" sz="2400" i="1" dirty="0" smtClean="0"/>
              <a:t>x</a:t>
            </a:r>
            <a:r>
              <a:rPr lang="en-US" altLang="en-US" sz="2400" dirty="0" smtClean="0"/>
              <a:t>, </a:t>
            </a:r>
            <a:r>
              <a:rPr lang="en-US" altLang="en-US" sz="2400" i="1" dirty="0" smtClean="0"/>
              <a:t>y</a:t>
            </a:r>
            <a:r>
              <a:rPr lang="en-US" altLang="en-US" sz="2400" dirty="0" smtClean="0"/>
              <a:t>, </a:t>
            </a:r>
            <a:r>
              <a:rPr lang="en-US" altLang="en-US" sz="2400" i="1" dirty="0" smtClean="0"/>
              <a:t>z)</a:t>
            </a:r>
            <a:r>
              <a:rPr lang="en-US" altLang="en-US" sz="2400" dirty="0" smtClean="0"/>
              <a:t> = </a:t>
            </a:r>
            <a:r>
              <a:rPr lang="en-US" altLang="en-US" sz="2400" i="1" dirty="0" smtClean="0"/>
              <a:t>k</a:t>
            </a:r>
            <a:r>
              <a:rPr lang="en-US" altLang="en-US" sz="2400" i="1" dirty="0" smtClean="0"/>
              <a:t>.</a:t>
            </a:r>
            <a:endParaRPr lang="en-US" altLang="en-US" sz="2400" dirty="0" smtClean="0"/>
          </a:p>
          <a:p>
            <a:pPr lvl="1" eaLnBrk="1" hangingPunct="1">
              <a:spcAft>
                <a:spcPts val="1800"/>
              </a:spcAft>
            </a:pPr>
            <a:r>
              <a:rPr lang="en-US" altLang="en-US" sz="2400" dirty="0" smtClean="0"/>
              <a:t>So,</a:t>
            </a:r>
            <a:r>
              <a:rPr lang="en-US" altLang="en-US" sz="2400" i="1" dirty="0" smtClean="0"/>
              <a:t> </a:t>
            </a:r>
            <a:r>
              <a:rPr lang="en-US" altLang="en-US" sz="2400" dirty="0" smtClean="0"/>
              <a:t>the corresponding gradient vectors are parallel</a:t>
            </a:r>
            <a:r>
              <a:rPr lang="en-US" altLang="en-US" sz="2400" dirty="0" smtClean="0"/>
              <a:t>.</a:t>
            </a:r>
          </a:p>
          <a:p>
            <a:pPr eaLnBrk="1" hangingPunct="1">
              <a:lnSpc>
                <a:spcPct val="150000"/>
              </a:lnSpc>
            </a:pPr>
            <a:r>
              <a:rPr lang="en-US" altLang="en-US" dirty="0"/>
              <a:t>Therefore, </a:t>
            </a:r>
            <a:r>
              <a:rPr lang="en-US" altLang="en-US" dirty="0" smtClean="0"/>
              <a:t>if,                                        there </a:t>
            </a:r>
            <a:r>
              <a:rPr lang="en-US" altLang="en-US" dirty="0"/>
              <a:t>is </a:t>
            </a:r>
            <a:r>
              <a:rPr lang="en-US" altLang="en-US" dirty="0" smtClean="0"/>
              <a:t> a </a:t>
            </a:r>
            <a:r>
              <a:rPr lang="en-US" altLang="en-US" dirty="0"/>
              <a:t>number </a:t>
            </a:r>
            <a:r>
              <a:rPr lang="el-GR" altLang="en-US" i="1" dirty="0">
                <a:cs typeface="Arial" charset="0"/>
              </a:rPr>
              <a:t>λ</a:t>
            </a:r>
            <a:r>
              <a:rPr lang="en-US" altLang="en-US" dirty="0">
                <a:cs typeface="Arial" charset="0"/>
              </a:rPr>
              <a:t> </a:t>
            </a:r>
            <a:r>
              <a:rPr lang="en-US" altLang="en-US" dirty="0"/>
              <a:t>such that:</a:t>
            </a:r>
          </a:p>
          <a:p>
            <a:pPr marL="484187" lvl="1" indent="0" eaLnBrk="1" hangingPunct="1">
              <a:buNone/>
            </a:pPr>
            <a:endParaRPr lang="en-US" altLang="en-US" sz="2400" dirty="0"/>
          </a:p>
          <a:p>
            <a:pPr lvl="1" eaLnBrk="1" hangingPunct="1"/>
            <a:r>
              <a:rPr lang="en-US" altLang="en-US" sz="2400" dirty="0"/>
              <a:t>The number </a:t>
            </a:r>
            <a:r>
              <a:rPr lang="el-GR" altLang="en-US" sz="2400" i="1" dirty="0">
                <a:cs typeface="Arial" charset="0"/>
              </a:rPr>
              <a:t>λ</a:t>
            </a:r>
            <a:r>
              <a:rPr lang="en-US" altLang="en-US" sz="2400" dirty="0">
                <a:cs typeface="Arial" charset="0"/>
              </a:rPr>
              <a:t> </a:t>
            </a:r>
            <a:r>
              <a:rPr lang="en-US" altLang="en-US" sz="2400" dirty="0"/>
              <a:t>in the equation is called </a:t>
            </a:r>
            <a:r>
              <a:rPr lang="en-US" altLang="en-US" sz="2400" dirty="0" smtClean="0"/>
              <a:t>a </a:t>
            </a:r>
            <a:r>
              <a:rPr lang="en-US" altLang="en-US" sz="2400" dirty="0"/>
              <a:t>Lagrange multiplier.</a:t>
            </a:r>
          </a:p>
          <a:p>
            <a:pPr lvl="1" eaLnBrk="1" hangingPunct="1"/>
            <a:endParaRPr lang="en-US" altLang="en-US" sz="2400" i="1" dirty="0" smtClean="0"/>
          </a:p>
        </p:txBody>
      </p:sp>
      <p:sp>
        <p:nvSpPr>
          <p:cNvPr id="13315" name="Rectangle 4"/>
          <p:cNvSpPr>
            <a:spLocks noGrp="1" noChangeArrowheads="1"/>
          </p:cNvSpPr>
          <p:nvPr>
            <p:ph type="title"/>
          </p:nvPr>
        </p:nvSpPr>
        <p:spPr>
          <a:xfrm>
            <a:off x="81886" y="153107"/>
            <a:ext cx="9594376" cy="585788"/>
          </a:xfrm>
          <a:noFill/>
        </p:spPr>
        <p:txBody>
          <a:bodyPr/>
          <a:lstStyle/>
          <a:p>
            <a:pPr eaLnBrk="1" hangingPunct="1"/>
            <a:r>
              <a:rPr lang="en-US" altLang="en-US" dirty="0" smtClean="0"/>
              <a:t>LAGRANGE MULTIPLIERS—THREE VARIABLES</a:t>
            </a:r>
          </a:p>
        </p:txBody>
      </p:sp>
      <p:graphicFrame>
        <p:nvGraphicFramePr>
          <p:cNvPr id="2" name="Object 1"/>
          <p:cNvGraphicFramePr>
            <a:graphicFrameLocks noChangeAspect="1"/>
          </p:cNvGraphicFramePr>
          <p:nvPr>
            <p:extLst>
              <p:ext uri="{D42A27DB-BD31-4B8C-83A1-F6EECF244321}">
                <p14:modId xmlns:p14="http://schemas.microsoft.com/office/powerpoint/2010/main" val="3144033486"/>
              </p:ext>
            </p:extLst>
          </p:nvPr>
        </p:nvGraphicFramePr>
        <p:xfrm>
          <a:off x="2570613" y="4363826"/>
          <a:ext cx="3276600" cy="746125"/>
        </p:xfrm>
        <a:graphic>
          <a:graphicData uri="http://schemas.openxmlformats.org/presentationml/2006/ole">
            <mc:AlternateContent xmlns:mc="http://schemas.openxmlformats.org/markup-compatibility/2006">
              <mc:Choice xmlns:v="urn:schemas-microsoft-com:vml" Requires="v">
                <p:oleObj spid="_x0000_s57352" name="Equation" r:id="rId4" imgW="1117115" imgH="253890" progId="Equation.DSMT4">
                  <p:embed/>
                </p:oleObj>
              </mc:Choice>
              <mc:Fallback>
                <p:oleObj name="Equation" r:id="rId4" imgW="1117115" imgH="25389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0613" y="4363826"/>
                        <a:ext cx="3276600"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110464147"/>
              </p:ext>
            </p:extLst>
          </p:nvPr>
        </p:nvGraphicFramePr>
        <p:xfrm>
          <a:off x="1437064" y="4946570"/>
          <a:ext cx="5441405" cy="703135"/>
        </p:xfrm>
        <a:graphic>
          <a:graphicData uri="http://schemas.openxmlformats.org/presentationml/2006/ole">
            <mc:AlternateContent xmlns:mc="http://schemas.openxmlformats.org/markup-compatibility/2006">
              <mc:Choice xmlns:v="urn:schemas-microsoft-com:vml" Requires="v">
                <p:oleObj spid="_x0000_s57353" name="Equation" r:id="rId6" imgW="1968500" imgH="254000" progId="Equation.DSMT4">
                  <p:embed/>
                </p:oleObj>
              </mc:Choice>
              <mc:Fallback>
                <p:oleObj name="Equation" r:id="rId6" imgW="1968500" imgH="2540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7064" y="4946570"/>
                        <a:ext cx="5441405" cy="7031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341370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body" idx="1"/>
          </p:nvPr>
        </p:nvSpPr>
        <p:spPr>
          <a:xfrm>
            <a:off x="603647" y="1815152"/>
            <a:ext cx="9286875" cy="4928548"/>
          </a:xfrm>
        </p:spPr>
        <p:txBody>
          <a:bodyPr/>
          <a:lstStyle/>
          <a:p>
            <a:pPr eaLnBrk="1" hangingPunct="1"/>
            <a:r>
              <a:rPr lang="en-US" altLang="en-US" dirty="0" smtClean="0"/>
              <a:t>So, there are numbers </a:t>
            </a:r>
            <a:r>
              <a:rPr lang="el-GR" altLang="en-US" i="1" dirty="0" smtClean="0">
                <a:cs typeface="Arial" charset="0"/>
              </a:rPr>
              <a:t>λ</a:t>
            </a:r>
            <a:r>
              <a:rPr lang="en-US" altLang="en-US" dirty="0" smtClean="0">
                <a:cs typeface="Arial" charset="0"/>
              </a:rPr>
              <a:t> </a:t>
            </a:r>
            <a:r>
              <a:rPr lang="en-US" altLang="en-US" dirty="0" smtClean="0"/>
              <a:t>and </a:t>
            </a:r>
            <a:r>
              <a:rPr lang="el-GR" altLang="en-US" i="1" dirty="0" smtClean="0">
                <a:cs typeface="Arial" charset="0"/>
              </a:rPr>
              <a:t>μ</a:t>
            </a:r>
            <a:r>
              <a:rPr lang="en-US" altLang="en-US" dirty="0" smtClean="0">
                <a:cs typeface="Arial" charset="0"/>
              </a:rPr>
              <a:t> </a:t>
            </a:r>
            <a:r>
              <a:rPr lang="el-GR" altLang="en-US" dirty="0" smtClean="0"/>
              <a:t>(</a:t>
            </a:r>
            <a:r>
              <a:rPr lang="el-GR" altLang="en-US" dirty="0" smtClean="0"/>
              <a:t>called</a:t>
            </a:r>
            <a:r>
              <a:rPr lang="en-US" altLang="en-US" dirty="0" smtClean="0"/>
              <a:t> </a:t>
            </a:r>
            <a:r>
              <a:rPr lang="el-GR" altLang="en-US" dirty="0" smtClean="0"/>
              <a:t>Lagrange multipliers) </a:t>
            </a:r>
            <a:r>
              <a:rPr lang="en-US" altLang="en-US" dirty="0" smtClean="0"/>
              <a:t/>
            </a:r>
            <a:br>
              <a:rPr lang="en-US" altLang="en-US" dirty="0" smtClean="0"/>
            </a:br>
            <a:r>
              <a:rPr lang="el-GR" altLang="en-US" dirty="0" smtClean="0"/>
              <a:t>such that</a:t>
            </a:r>
            <a:r>
              <a:rPr lang="en-US" altLang="en-US" dirty="0" smtClean="0"/>
              <a:t>:</a:t>
            </a:r>
            <a:endParaRPr lang="el-GR" altLang="en-US" dirty="0" smtClean="0"/>
          </a:p>
        </p:txBody>
      </p:sp>
      <p:graphicFrame>
        <p:nvGraphicFramePr>
          <p:cNvPr id="71683" name="Object 4"/>
          <p:cNvGraphicFramePr>
            <a:graphicFrameLocks noChangeAspect="1"/>
          </p:cNvGraphicFramePr>
          <p:nvPr>
            <p:extLst>
              <p:ext uri="{D42A27DB-BD31-4B8C-83A1-F6EECF244321}">
                <p14:modId xmlns:p14="http://schemas.microsoft.com/office/powerpoint/2010/main" val="2453520273"/>
              </p:ext>
            </p:extLst>
          </p:nvPr>
        </p:nvGraphicFramePr>
        <p:xfrm>
          <a:off x="1590575" y="2842788"/>
          <a:ext cx="6934200" cy="1506537"/>
        </p:xfrm>
        <a:graphic>
          <a:graphicData uri="http://schemas.openxmlformats.org/presentationml/2006/ole">
            <mc:AlternateContent xmlns:mc="http://schemas.openxmlformats.org/markup-compatibility/2006">
              <mc:Choice xmlns:v="urn:schemas-microsoft-com:vml" Requires="v">
                <p:oleObj spid="_x0000_s59396" name="Equation" r:id="rId4" imgW="2159000" imgH="508000" progId="Equation.DSMT4">
                  <p:embed/>
                </p:oleObj>
              </mc:Choice>
              <mc:Fallback>
                <p:oleObj name="Equation" r:id="rId4" imgW="2159000" imgH="508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575" y="2842788"/>
                        <a:ext cx="6934200" cy="150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684" name="Rectangle 5"/>
          <p:cNvSpPr>
            <a:spLocks noGrp="1" noChangeArrowheads="1"/>
          </p:cNvSpPr>
          <p:nvPr>
            <p:ph type="title"/>
          </p:nvPr>
        </p:nvSpPr>
        <p:spPr>
          <a:noFill/>
        </p:spPr>
        <p:txBody>
          <a:bodyPr/>
          <a:lstStyle/>
          <a:p>
            <a:pPr eaLnBrk="1" hangingPunct="1"/>
            <a:r>
              <a:rPr lang="en-US" altLang="en-US" smtClean="0"/>
              <a:t>TWO CONSTRAINTS</a:t>
            </a:r>
          </a:p>
        </p:txBody>
      </p:sp>
    </p:spTree>
    <p:extLst>
      <p:ext uri="{BB962C8B-B14F-4D97-AF65-F5344CB8AC3E}">
        <p14:creationId xmlns:p14="http://schemas.microsoft.com/office/powerpoint/2010/main" val="651672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smtClean="0">
                <a:ea typeface="ＭＳ Ｐゴシック" pitchFamily="34" charset="-128"/>
              </a:rPr>
              <a:t>Spectral partitioning</a:t>
            </a:r>
          </a:p>
        </p:txBody>
      </p:sp>
      <p:sp>
        <p:nvSpPr>
          <p:cNvPr id="37890" name="Slide Number Placeholder 3"/>
          <p:cNvSpPr>
            <a:spLocks noGrp="1"/>
          </p:cNvSpPr>
          <p:nvPr>
            <p:ph type="sldNum" sz="quarter" idx="10"/>
          </p:nvPr>
        </p:nvSpPr>
        <p:spPr>
          <a:noFill/>
        </p:spPr>
        <p:txBody>
          <a:bodyPr/>
          <a:lstStyle/>
          <a:p>
            <a:fld id="{AAF15454-2D9F-462E-8D36-41E7D2B58C48}" type="slidenum">
              <a:rPr lang="en-US"/>
              <a:pPr/>
              <a:t>26</a:t>
            </a:fld>
            <a:endParaRPr lang="en-US"/>
          </a:p>
        </p:txBody>
      </p:sp>
      <p:graphicFrame>
        <p:nvGraphicFramePr>
          <p:cNvPr id="37891" name="Content Placeholder 4"/>
          <p:cNvGraphicFramePr>
            <a:graphicFrameLocks noGrp="1" noChangeAspect="1"/>
          </p:cNvGraphicFramePr>
          <p:nvPr>
            <p:ph idx="1"/>
          </p:nvPr>
        </p:nvGraphicFramePr>
        <p:xfrm>
          <a:off x="1460500" y="1341438"/>
          <a:ext cx="6842125" cy="1649412"/>
        </p:xfrm>
        <a:graphic>
          <a:graphicData uri="http://schemas.openxmlformats.org/presentationml/2006/ole">
            <mc:AlternateContent xmlns:mc="http://schemas.openxmlformats.org/markup-compatibility/2006">
              <mc:Choice xmlns:v="urn:schemas-microsoft-com:vml" Requires="v">
                <p:oleObj spid="_x0000_s37916" name="Equation" r:id="rId3" imgW="4953000" imgH="1193800" progId="Equation.3">
                  <p:embed/>
                </p:oleObj>
              </mc:Choice>
              <mc:Fallback>
                <p:oleObj name="Equation" r:id="rId3" imgW="4953000" imgH="1193800" progId="Equation.3">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00" y="1341438"/>
                        <a:ext cx="6842125" cy="164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2" name="Content Placeholder 2"/>
          <p:cNvSpPr txBox="1">
            <a:spLocks/>
          </p:cNvSpPr>
          <p:nvPr/>
        </p:nvSpPr>
        <p:spPr bwMode="auto">
          <a:xfrm>
            <a:off x="661988" y="3063875"/>
            <a:ext cx="8831262" cy="2876550"/>
          </a:xfrm>
          <a:prstGeom prst="rect">
            <a:avLst/>
          </a:prstGeom>
          <a:noFill/>
          <a:ln w="9525">
            <a:noFill/>
            <a:miter lim="800000"/>
            <a:headEnd/>
            <a:tailEnd/>
          </a:ln>
        </p:spPr>
        <p:txBody>
          <a:bodyPr lIns="0" tIns="0" rIns="0" bIns="0"/>
          <a:lstStyle/>
          <a:p>
            <a:pPr marL="293688" indent="-293688" algn="just" defTabSz="1282700">
              <a:spcBef>
                <a:spcPct val="20000"/>
              </a:spcBef>
              <a:buClr>
                <a:srgbClr val="3366FF"/>
              </a:buClr>
              <a:buSzPct val="80000"/>
              <a:buFont typeface="Wingdings" pitchFamily="2" charset="2"/>
              <a:buChar char="l"/>
            </a:pPr>
            <a:r>
              <a:rPr lang="en-US" b="1">
                <a:solidFill>
                  <a:srgbClr val="161616"/>
                </a:solidFill>
              </a:rPr>
              <a:t>The vector (1,1,…,1)</a:t>
            </a:r>
            <a:r>
              <a:rPr lang="en-US" b="1" baseline="30000">
                <a:solidFill>
                  <a:srgbClr val="161616"/>
                </a:solidFill>
              </a:rPr>
              <a:t>T</a:t>
            </a:r>
            <a:r>
              <a:rPr lang="en-US" b="1">
                <a:solidFill>
                  <a:srgbClr val="161616"/>
                </a:solidFill>
              </a:rPr>
              <a:t> is an eigenvector of L with eigenvalue 0.  Hence, if we multiply the above equation on the left with (1,1,…,1) we have:</a:t>
            </a:r>
          </a:p>
          <a:p>
            <a:pPr marL="293688" indent="-293688" algn="just" defTabSz="1282700">
              <a:spcBef>
                <a:spcPct val="20000"/>
              </a:spcBef>
              <a:buClr>
                <a:srgbClr val="3366FF"/>
              </a:buClr>
              <a:buSzPct val="80000"/>
              <a:buFont typeface="Wingdings" pitchFamily="2" charset="2"/>
              <a:buChar char="l"/>
            </a:pPr>
            <a:endParaRPr lang="en-US" b="1">
              <a:solidFill>
                <a:srgbClr val="161616"/>
              </a:solidFill>
            </a:endParaRPr>
          </a:p>
          <a:p>
            <a:pPr marL="293688" indent="-293688" algn="just" defTabSz="1282700">
              <a:spcBef>
                <a:spcPct val="20000"/>
              </a:spcBef>
              <a:buClr>
                <a:srgbClr val="3366FF"/>
              </a:buClr>
              <a:buSzPct val="80000"/>
              <a:buFont typeface="Wingdings" pitchFamily="2" charset="2"/>
              <a:buChar char="l"/>
            </a:pPr>
            <a:endParaRPr lang="en-US" b="1">
              <a:solidFill>
                <a:srgbClr val="161616"/>
              </a:solidFill>
            </a:endParaRPr>
          </a:p>
          <a:p>
            <a:pPr marL="293688" indent="-293688" algn="just" defTabSz="1282700">
              <a:spcBef>
                <a:spcPct val="20000"/>
              </a:spcBef>
              <a:buClr>
                <a:srgbClr val="3366FF"/>
              </a:buClr>
              <a:buSzPct val="80000"/>
              <a:buFont typeface="Wingdings" pitchFamily="2" charset="2"/>
              <a:buChar char="l"/>
            </a:pPr>
            <a:r>
              <a:rPr lang="en-US" b="1">
                <a:solidFill>
                  <a:srgbClr val="161616"/>
                </a:solidFill>
              </a:rPr>
              <a:t>If we define:                                  we finally get:</a:t>
            </a:r>
          </a:p>
        </p:txBody>
      </p:sp>
      <p:graphicFrame>
        <p:nvGraphicFramePr>
          <p:cNvPr id="37893" name="Object 6"/>
          <p:cNvGraphicFramePr>
            <a:graphicFrameLocks noChangeAspect="1"/>
          </p:cNvGraphicFramePr>
          <p:nvPr/>
        </p:nvGraphicFramePr>
        <p:xfrm>
          <a:off x="3629025" y="4214813"/>
          <a:ext cx="2054225" cy="896937"/>
        </p:xfrm>
        <a:graphic>
          <a:graphicData uri="http://schemas.openxmlformats.org/presentationml/2006/ole">
            <mc:AlternateContent xmlns:mc="http://schemas.openxmlformats.org/markup-compatibility/2006">
              <mc:Choice xmlns:v="urn:schemas-microsoft-com:vml" Requires="v">
                <p:oleObj spid="_x0000_s37917" name="Equation" r:id="rId5" imgW="901700" imgH="393700" progId="Equation.3">
                  <p:embed/>
                </p:oleObj>
              </mc:Choice>
              <mc:Fallback>
                <p:oleObj name="Equation" r:id="rId5" imgW="9017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9025" y="4214813"/>
                        <a:ext cx="2054225"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4" name="Object 7"/>
          <p:cNvGraphicFramePr>
            <a:graphicFrameLocks noChangeAspect="1"/>
          </p:cNvGraphicFramePr>
          <p:nvPr/>
        </p:nvGraphicFramePr>
        <p:xfrm>
          <a:off x="3032125" y="5040313"/>
          <a:ext cx="2489200" cy="642937"/>
        </p:xfrm>
        <a:graphic>
          <a:graphicData uri="http://schemas.openxmlformats.org/presentationml/2006/ole">
            <mc:AlternateContent xmlns:mc="http://schemas.openxmlformats.org/markup-compatibility/2006">
              <mc:Choice xmlns:v="urn:schemas-microsoft-com:vml" Requires="v">
                <p:oleObj spid="_x0000_s37918" name="Equation" r:id="rId7" imgW="1524000" imgH="393700" progId="Equation.3">
                  <p:embed/>
                </p:oleObj>
              </mc:Choice>
              <mc:Fallback>
                <p:oleObj name="Equation" r:id="rId7" imgW="1524000" imgH="3937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2125" y="5040313"/>
                        <a:ext cx="2489200" cy="642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5" name="Object 8"/>
          <p:cNvGraphicFramePr>
            <a:graphicFrameLocks noChangeAspect="1"/>
          </p:cNvGraphicFramePr>
          <p:nvPr/>
        </p:nvGraphicFramePr>
        <p:xfrm>
          <a:off x="2714625" y="5767388"/>
          <a:ext cx="4762500" cy="925512"/>
        </p:xfrm>
        <a:graphic>
          <a:graphicData uri="http://schemas.openxmlformats.org/presentationml/2006/ole">
            <mc:AlternateContent xmlns:mc="http://schemas.openxmlformats.org/markup-compatibility/2006">
              <mc:Choice xmlns:v="urn:schemas-microsoft-com:vml" Requires="v">
                <p:oleObj spid="_x0000_s37919" name="Equation" r:id="rId9" imgW="2222500" imgH="431800" progId="Equation.3">
                  <p:embed/>
                </p:oleObj>
              </mc:Choice>
              <mc:Fallback>
                <p:oleObj name="Equation" r:id="rId9" imgW="2222500" imgH="4318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4625" y="5767388"/>
                        <a:ext cx="4762500" cy="925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smtClean="0">
                <a:ea typeface="ＭＳ Ｐゴシック" pitchFamily="34" charset="-128"/>
              </a:rPr>
              <a:t>Spectral partitioning</a:t>
            </a:r>
          </a:p>
        </p:txBody>
      </p:sp>
      <p:sp>
        <p:nvSpPr>
          <p:cNvPr id="38914" name="Content Placeholder 2"/>
          <p:cNvSpPr>
            <a:spLocks noGrp="1"/>
          </p:cNvSpPr>
          <p:nvPr>
            <p:ph idx="1"/>
          </p:nvPr>
        </p:nvSpPr>
        <p:spPr/>
        <p:txBody>
          <a:bodyPr/>
          <a:lstStyle/>
          <a:p>
            <a:pPr algn="just"/>
            <a:r>
              <a:rPr lang="en-US" smtClean="0">
                <a:ea typeface="ＭＳ Ｐゴシック" pitchFamily="34" charset="-128"/>
              </a:rPr>
              <a:t>The last equations tells us that vector x is an eigenvector of the Laplacian, with eigenvalue λ</a:t>
            </a:r>
          </a:p>
          <a:p>
            <a:pPr algn="just"/>
            <a:endParaRPr lang="en-US" smtClean="0">
              <a:ea typeface="ＭＳ Ｐゴシック" pitchFamily="34" charset="-128"/>
            </a:endParaRPr>
          </a:p>
          <a:p>
            <a:pPr algn="just"/>
            <a:r>
              <a:rPr lang="en-US" smtClean="0">
                <a:ea typeface="ＭＳ Ｐゴシック" pitchFamily="34" charset="-128"/>
              </a:rPr>
              <a:t>Given that any eigenvector will satisfy this equation we will pick the one that minimizes R</a:t>
            </a:r>
          </a:p>
          <a:p>
            <a:pPr lvl="1" algn="just"/>
            <a:r>
              <a:rPr lang="en-US" smtClean="0">
                <a:ea typeface="ＭＳ Ｐゴシック" pitchFamily="34" charset="-128"/>
              </a:rPr>
              <a:t>However, it cannot be the vector (1,1,…,1) since:</a:t>
            </a:r>
          </a:p>
          <a:p>
            <a:pPr lvl="1" algn="just"/>
            <a:endParaRPr lang="en-US" smtClean="0">
              <a:ea typeface="ＭＳ Ｐゴシック" pitchFamily="34" charset="-128"/>
            </a:endParaRPr>
          </a:p>
          <a:p>
            <a:pPr lvl="1" algn="just"/>
            <a:endParaRPr lang="en-US" smtClean="0">
              <a:ea typeface="ＭＳ Ｐゴシック" pitchFamily="34" charset="-128"/>
            </a:endParaRPr>
          </a:p>
          <a:p>
            <a:pPr lvl="2" algn="just"/>
            <a:r>
              <a:rPr lang="en-US" smtClean="0">
                <a:ea typeface="ＭＳ Ｐゴシック" pitchFamily="34" charset="-128"/>
              </a:rPr>
              <a:t>Vector x is orthogonal to vector (1,1,…,1)</a:t>
            </a:r>
          </a:p>
          <a:p>
            <a:pPr lvl="2" algn="just"/>
            <a:endParaRPr lang="en-US" smtClean="0">
              <a:ea typeface="ＭＳ Ｐゴシック" pitchFamily="34" charset="-128"/>
            </a:endParaRPr>
          </a:p>
          <a:p>
            <a:pPr algn="just"/>
            <a:r>
              <a:rPr lang="en-US" smtClean="0">
                <a:ea typeface="ＭＳ Ｐゴシック" pitchFamily="34" charset="-128"/>
              </a:rPr>
              <a:t>So which eigenvector ?</a:t>
            </a:r>
          </a:p>
        </p:txBody>
      </p:sp>
      <p:sp>
        <p:nvSpPr>
          <p:cNvPr id="38915" name="Slide Number Placeholder 3"/>
          <p:cNvSpPr>
            <a:spLocks noGrp="1"/>
          </p:cNvSpPr>
          <p:nvPr>
            <p:ph type="sldNum" sz="quarter" idx="10"/>
          </p:nvPr>
        </p:nvSpPr>
        <p:spPr>
          <a:noFill/>
        </p:spPr>
        <p:txBody>
          <a:bodyPr/>
          <a:lstStyle/>
          <a:p>
            <a:fld id="{1C99BA36-96DE-4F97-B050-01F7905606A4}" type="slidenum">
              <a:rPr lang="en-US"/>
              <a:pPr/>
              <a:t>27</a:t>
            </a:fld>
            <a:endParaRPr lang="en-US"/>
          </a:p>
        </p:txBody>
      </p:sp>
      <p:graphicFrame>
        <p:nvGraphicFramePr>
          <p:cNvPr id="38916" name="Object 4"/>
          <p:cNvGraphicFramePr>
            <a:graphicFrameLocks noChangeAspect="1"/>
          </p:cNvGraphicFramePr>
          <p:nvPr/>
        </p:nvGraphicFramePr>
        <p:xfrm>
          <a:off x="2832100" y="3976688"/>
          <a:ext cx="4752975" cy="722312"/>
        </p:xfrm>
        <a:graphic>
          <a:graphicData uri="http://schemas.openxmlformats.org/presentationml/2006/ole">
            <mc:AlternateContent xmlns:mc="http://schemas.openxmlformats.org/markup-compatibility/2006">
              <mc:Choice xmlns:v="urn:schemas-microsoft-com:vml" Requires="v">
                <p:oleObj spid="_x0000_s38922" name="Equation" r:id="rId3" imgW="2590800" imgH="393700" progId="Equation.3">
                  <p:embed/>
                </p:oleObj>
              </mc:Choice>
              <mc:Fallback>
                <p:oleObj name="Equation" r:id="rId3" imgW="25908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3976688"/>
                        <a:ext cx="4752975" cy="722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smtClean="0">
                <a:ea typeface="ＭＳ Ｐゴシック" pitchFamily="34" charset="-128"/>
              </a:rPr>
              <a:t>Spectral partitioning</a:t>
            </a:r>
          </a:p>
        </p:txBody>
      </p:sp>
      <p:sp>
        <p:nvSpPr>
          <p:cNvPr id="39938" name="Content Placeholder 2"/>
          <p:cNvSpPr>
            <a:spLocks noGrp="1"/>
          </p:cNvSpPr>
          <p:nvPr>
            <p:ph idx="1"/>
          </p:nvPr>
        </p:nvSpPr>
        <p:spPr/>
        <p:txBody>
          <a:bodyPr/>
          <a:lstStyle/>
          <a:p>
            <a:r>
              <a:rPr lang="en-US" smtClean="0">
                <a:ea typeface="ＭＳ Ｐゴシック" pitchFamily="34" charset="-128"/>
              </a:rPr>
              <a:t>We rewrite R as:</a:t>
            </a: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r>
              <a:rPr lang="en-US" smtClean="0">
                <a:ea typeface="ＭＳ Ｐゴシック" pitchFamily="34" charset="-128"/>
              </a:rPr>
              <a:t>Hence, the cut size is proportional to the eigenvalue λ</a:t>
            </a:r>
          </a:p>
          <a:p>
            <a:pPr lvl="1" algn="just"/>
            <a:r>
              <a:rPr lang="en-US" smtClean="0">
                <a:ea typeface="ＭＳ Ｐゴシック" pitchFamily="34" charset="-128"/>
              </a:rPr>
              <a:t>We pick the second lowest eigenvalue λ</a:t>
            </a:r>
            <a:r>
              <a:rPr lang="en-US" baseline="-25000" smtClean="0">
                <a:ea typeface="ＭＳ Ｐゴシック" pitchFamily="34" charset="-128"/>
              </a:rPr>
              <a:t>2</a:t>
            </a:r>
            <a:r>
              <a:rPr lang="en-US" smtClean="0">
                <a:ea typeface="ＭＳ Ｐゴシック" pitchFamily="34" charset="-128"/>
              </a:rPr>
              <a:t> (since λ=0 cannot be a solution as we saw) and then vector x is proportional to the eigenvector v</a:t>
            </a:r>
            <a:r>
              <a:rPr lang="en-US" baseline="-25000" smtClean="0">
                <a:ea typeface="ＭＳ Ｐゴシック" pitchFamily="34" charset="-128"/>
              </a:rPr>
              <a:t>2</a:t>
            </a:r>
            <a:endParaRPr lang="en-US" smtClean="0">
              <a:ea typeface="ＭＳ Ｐゴシック" pitchFamily="34" charset="-128"/>
            </a:endParaRPr>
          </a:p>
          <a:p>
            <a:pPr lvl="1" algn="just"/>
            <a:r>
              <a:rPr lang="en-US" smtClean="0">
                <a:ea typeface="ＭＳ Ｐゴシック" pitchFamily="34" charset="-128"/>
              </a:rPr>
              <a:t>Finally vector s is given by:</a:t>
            </a:r>
          </a:p>
        </p:txBody>
      </p:sp>
      <p:sp>
        <p:nvSpPr>
          <p:cNvPr id="39939" name="Slide Number Placeholder 3"/>
          <p:cNvSpPr>
            <a:spLocks noGrp="1"/>
          </p:cNvSpPr>
          <p:nvPr>
            <p:ph type="sldNum" sz="quarter" idx="10"/>
          </p:nvPr>
        </p:nvSpPr>
        <p:spPr>
          <a:noFill/>
        </p:spPr>
        <p:txBody>
          <a:bodyPr/>
          <a:lstStyle/>
          <a:p>
            <a:fld id="{4270C487-6149-4B96-86E7-04FD4BFA7E2E}" type="slidenum">
              <a:rPr lang="en-US"/>
              <a:pPr/>
              <a:t>28</a:t>
            </a:fld>
            <a:endParaRPr lang="en-US"/>
          </a:p>
        </p:txBody>
      </p:sp>
      <p:graphicFrame>
        <p:nvGraphicFramePr>
          <p:cNvPr id="39940" name="Object 4"/>
          <p:cNvGraphicFramePr>
            <a:graphicFrameLocks noChangeAspect="1"/>
          </p:cNvGraphicFramePr>
          <p:nvPr/>
        </p:nvGraphicFramePr>
        <p:xfrm>
          <a:off x="1933575" y="1839913"/>
          <a:ext cx="5908675" cy="1350962"/>
        </p:xfrm>
        <a:graphic>
          <a:graphicData uri="http://schemas.openxmlformats.org/presentationml/2006/ole">
            <mc:AlternateContent xmlns:mc="http://schemas.openxmlformats.org/markup-compatibility/2006">
              <mc:Choice xmlns:v="urn:schemas-microsoft-com:vml" Requires="v">
                <p:oleObj spid="_x0000_s39952" name="Equation" r:id="rId3" imgW="4165600" imgH="952500" progId="Equation.3">
                  <p:embed/>
                </p:oleObj>
              </mc:Choice>
              <mc:Fallback>
                <p:oleObj name="Equation" r:id="rId3" imgW="4165600" imgH="952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575" y="1839913"/>
                        <a:ext cx="5908675" cy="1350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1" name="Object 5"/>
          <p:cNvGraphicFramePr>
            <a:graphicFrameLocks noChangeAspect="1"/>
          </p:cNvGraphicFramePr>
          <p:nvPr/>
        </p:nvGraphicFramePr>
        <p:xfrm>
          <a:off x="3136900" y="5230813"/>
          <a:ext cx="2228850" cy="909637"/>
        </p:xfrm>
        <a:graphic>
          <a:graphicData uri="http://schemas.openxmlformats.org/presentationml/2006/ole">
            <mc:AlternateContent xmlns:mc="http://schemas.openxmlformats.org/markup-compatibility/2006">
              <mc:Choice xmlns:v="urn:schemas-microsoft-com:vml" Requires="v">
                <p:oleObj spid="_x0000_s39953" name="Equation" r:id="rId5" imgW="965200" imgH="393700" progId="Equation.3">
                  <p:embed/>
                </p:oleObj>
              </mc:Choice>
              <mc:Fallback>
                <p:oleObj name="Equation" r:id="rId5" imgW="965200" imgH="3937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6900" y="5230813"/>
                        <a:ext cx="2228850"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a:spLocks noChangeArrowheads="1"/>
          </p:cNvSpPr>
          <p:nvPr/>
        </p:nvSpPr>
        <p:spPr bwMode="auto">
          <a:xfrm>
            <a:off x="6229350" y="5397500"/>
            <a:ext cx="3221038" cy="461963"/>
          </a:xfrm>
          <a:prstGeom prst="rect">
            <a:avLst/>
          </a:prstGeom>
          <a:noFill/>
          <a:ln w="9525">
            <a:noFill/>
            <a:miter lim="800000"/>
            <a:headEnd/>
            <a:tailEnd/>
          </a:ln>
        </p:spPr>
        <p:txBody>
          <a:bodyPr wrap="none">
            <a:spAutoFit/>
          </a:bodyPr>
          <a:lstStyle/>
          <a:p>
            <a:r>
              <a:rPr lang="en-US"/>
              <a:t>This vector is </a:t>
            </a:r>
            <a:r>
              <a:rPr lang="en-US" b="1" i="1"/>
              <a:t>relaxed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smtClean="0">
                <a:ea typeface="ＭＳ Ｐゴシック" pitchFamily="34" charset="-128"/>
              </a:rPr>
              <a:t>Spectral partitioning</a:t>
            </a:r>
          </a:p>
        </p:txBody>
      </p:sp>
      <p:sp>
        <p:nvSpPr>
          <p:cNvPr id="40962" name="Content Placeholder 2"/>
          <p:cNvSpPr>
            <a:spLocks noGrp="1"/>
          </p:cNvSpPr>
          <p:nvPr>
            <p:ph idx="1"/>
          </p:nvPr>
        </p:nvSpPr>
        <p:spPr/>
        <p:txBody>
          <a:bodyPr/>
          <a:lstStyle/>
          <a:p>
            <a:pPr algn="just"/>
            <a:r>
              <a:rPr lang="en-US" smtClean="0">
                <a:ea typeface="ＭＳ Ｐゴシック" pitchFamily="34" charset="-128"/>
              </a:rPr>
              <a:t>How do we transform the obtained vector s to one with values only +/- 1 ?</a:t>
            </a:r>
          </a:p>
          <a:p>
            <a:pPr lvl="1" algn="just"/>
            <a:r>
              <a:rPr lang="en-US" smtClean="0">
                <a:ea typeface="ＭＳ Ｐゴシック" pitchFamily="34" charset="-128"/>
              </a:rPr>
              <a:t>We simply set the n</a:t>
            </a:r>
            <a:r>
              <a:rPr lang="en-US" baseline="-25000" smtClean="0">
                <a:ea typeface="ＭＳ Ｐゴシック" pitchFamily="34" charset="-128"/>
              </a:rPr>
              <a:t>1</a:t>
            </a:r>
            <a:r>
              <a:rPr lang="en-US" smtClean="0">
                <a:ea typeface="ＭＳ Ｐゴシック" pitchFamily="34" charset="-128"/>
              </a:rPr>
              <a:t> most positive values of the relaxed vector s equal to 1, and the rest equal to -1</a:t>
            </a:r>
          </a:p>
          <a:p>
            <a:pPr lvl="1" algn="just"/>
            <a:r>
              <a:rPr lang="en-US" smtClean="0">
                <a:ea typeface="ＭＳ Ｐゴシック" pitchFamily="34" charset="-128"/>
              </a:rPr>
              <a:t>Since vector x, and hence vector s, are proportional to the eigenvector v</a:t>
            </a:r>
            <a:r>
              <a:rPr lang="en-US" baseline="-25000" smtClean="0">
                <a:ea typeface="ＭＳ Ｐゴシック" pitchFamily="34" charset="-128"/>
              </a:rPr>
              <a:t>2</a:t>
            </a:r>
            <a:r>
              <a:rPr lang="en-US" smtClean="0">
                <a:ea typeface="ＭＳ Ｐゴシック" pitchFamily="34" charset="-128"/>
              </a:rPr>
              <a:t> of the Laplacian we finally have a very simple result</a:t>
            </a:r>
          </a:p>
          <a:p>
            <a:pPr lvl="2" algn="just"/>
            <a:r>
              <a:rPr lang="en-US" u="sng" smtClean="0">
                <a:ea typeface="ＭＳ Ｐゴシック" pitchFamily="34" charset="-128"/>
              </a:rPr>
              <a:t>Calculate the eigenvector </a:t>
            </a:r>
            <a:r>
              <a:rPr lang="en-US" b="1" u="sng" smtClean="0">
                <a:ea typeface="ＭＳ Ｐゴシック" pitchFamily="34" charset="-128"/>
              </a:rPr>
              <a:t>v</a:t>
            </a:r>
            <a:r>
              <a:rPr lang="en-US" u="sng" baseline="-25000" smtClean="0">
                <a:ea typeface="ＭＳ Ｐゴシック" pitchFamily="34" charset="-128"/>
              </a:rPr>
              <a:t>2</a:t>
            </a:r>
            <a:r>
              <a:rPr lang="en-US" u="sng" smtClean="0">
                <a:ea typeface="ＭＳ Ｐゴシック" pitchFamily="34" charset="-128"/>
              </a:rPr>
              <a:t> of the Laplacian and place the n</a:t>
            </a:r>
            <a:r>
              <a:rPr lang="en-US" u="sng" baseline="-25000" smtClean="0">
                <a:ea typeface="ＭＳ Ｐゴシック" pitchFamily="34" charset="-128"/>
              </a:rPr>
              <a:t>1</a:t>
            </a:r>
            <a:r>
              <a:rPr lang="en-US" u="sng" smtClean="0">
                <a:ea typeface="ＭＳ Ｐゴシック" pitchFamily="34" charset="-128"/>
              </a:rPr>
              <a:t> vertices with the most positive elements in </a:t>
            </a:r>
            <a:r>
              <a:rPr lang="en-US" b="1" u="sng" smtClean="0">
                <a:ea typeface="ＭＳ Ｐゴシック" pitchFamily="34" charset="-128"/>
              </a:rPr>
              <a:t>v</a:t>
            </a:r>
            <a:r>
              <a:rPr lang="en-US" u="sng" baseline="-25000" smtClean="0">
                <a:ea typeface="ＭＳ Ｐゴシック" pitchFamily="34" charset="-128"/>
              </a:rPr>
              <a:t>2</a:t>
            </a:r>
            <a:r>
              <a:rPr lang="en-US" u="sng" smtClean="0">
                <a:ea typeface="ＭＳ Ｐゴシック" pitchFamily="34" charset="-128"/>
              </a:rPr>
              <a:t> to group 1 and the rest to group 2</a:t>
            </a:r>
          </a:p>
          <a:p>
            <a:pPr lvl="2" algn="just"/>
            <a:r>
              <a:rPr lang="en-US" smtClean="0">
                <a:ea typeface="ＭＳ Ｐゴシック" pitchFamily="34" charset="-128"/>
              </a:rPr>
              <a:t>When n</a:t>
            </a:r>
            <a:r>
              <a:rPr lang="en-US" baseline="-25000" smtClean="0">
                <a:ea typeface="ＭＳ Ｐゴシック" pitchFamily="34" charset="-128"/>
              </a:rPr>
              <a:t>1</a:t>
            </a:r>
            <a:r>
              <a:rPr lang="en-US" smtClean="0">
                <a:ea typeface="ＭＳ Ｐゴシック" pitchFamily="34" charset="-128"/>
              </a:rPr>
              <a:t> and n</a:t>
            </a:r>
            <a:r>
              <a:rPr lang="en-US" baseline="-25000" smtClean="0">
                <a:ea typeface="ＭＳ Ｐゴシック" pitchFamily="34" charset="-128"/>
              </a:rPr>
              <a:t>2</a:t>
            </a:r>
            <a:r>
              <a:rPr lang="en-US" smtClean="0">
                <a:ea typeface="ＭＳ Ｐゴシック" pitchFamily="34" charset="-128"/>
              </a:rPr>
              <a:t> are not equal, there are two ways of making the split. Which do we pick?	</a:t>
            </a:r>
          </a:p>
          <a:p>
            <a:pPr marL="1441450" lvl="3" indent="0" algn="just">
              <a:buFont typeface="Courier New" pitchFamily="49" charset="0"/>
              <a:buNone/>
            </a:pPr>
            <a:endParaRPr lang="en-US" smtClean="0">
              <a:ea typeface="ＭＳ Ｐゴシック" pitchFamily="34" charset="-128"/>
            </a:endParaRPr>
          </a:p>
        </p:txBody>
      </p:sp>
      <p:sp>
        <p:nvSpPr>
          <p:cNvPr id="40963" name="Slide Number Placeholder 3"/>
          <p:cNvSpPr>
            <a:spLocks noGrp="1"/>
          </p:cNvSpPr>
          <p:nvPr>
            <p:ph type="sldNum" sz="quarter" idx="10"/>
          </p:nvPr>
        </p:nvSpPr>
        <p:spPr>
          <a:noFill/>
        </p:spPr>
        <p:txBody>
          <a:bodyPr/>
          <a:lstStyle/>
          <a:p>
            <a:fld id="{1D0F4CDC-B86B-491C-8BAE-DF4EA5946A8F}" type="slidenum">
              <a:rPr lang="en-US"/>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smtClean="0">
                <a:ea typeface="ＭＳ Ｐゴシック" pitchFamily="34" charset="-128"/>
              </a:rPr>
              <a:t>Visually</a:t>
            </a:r>
          </a:p>
        </p:txBody>
      </p:sp>
      <p:sp>
        <p:nvSpPr>
          <p:cNvPr id="20482" name="Slide Number Placeholder 3"/>
          <p:cNvSpPr>
            <a:spLocks noGrp="1"/>
          </p:cNvSpPr>
          <p:nvPr>
            <p:ph type="sldNum" sz="quarter" idx="10"/>
          </p:nvPr>
        </p:nvSpPr>
        <p:spPr>
          <a:noFill/>
        </p:spPr>
        <p:txBody>
          <a:bodyPr/>
          <a:lstStyle/>
          <a:p>
            <a:fld id="{B3EB792D-90F2-455F-8D13-B8E918357C38}" type="slidenum">
              <a:rPr lang="en-US"/>
              <a:pPr/>
              <a:t>3</a:t>
            </a:fld>
            <a:endParaRPr lang="en-US"/>
          </a:p>
        </p:txBody>
      </p:sp>
      <p:pic>
        <p:nvPicPr>
          <p:cNvPr id="20483" name="Picture 4"/>
          <p:cNvPicPr>
            <a:picLocks noChangeAspect="1"/>
          </p:cNvPicPr>
          <p:nvPr/>
        </p:nvPicPr>
        <p:blipFill>
          <a:blip r:embed="rId2"/>
          <a:srcRect/>
          <a:stretch>
            <a:fillRect/>
          </a:stretch>
        </p:blipFill>
        <p:spPr bwMode="auto">
          <a:xfrm>
            <a:off x="1939925" y="1077913"/>
            <a:ext cx="5680075" cy="5529262"/>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smtClean="0">
                <a:ea typeface="ＭＳ Ｐゴシック" pitchFamily="34" charset="-128"/>
              </a:rPr>
              <a:t>Spectral partitioning</a:t>
            </a:r>
          </a:p>
        </p:txBody>
      </p:sp>
      <p:sp>
        <p:nvSpPr>
          <p:cNvPr id="41986" name="Content Placeholder 2"/>
          <p:cNvSpPr>
            <a:spLocks noGrp="1"/>
          </p:cNvSpPr>
          <p:nvPr>
            <p:ph idx="1"/>
          </p:nvPr>
        </p:nvSpPr>
        <p:spPr/>
        <p:txBody>
          <a:bodyPr/>
          <a:lstStyle/>
          <a:p>
            <a:r>
              <a:rPr lang="en-US" smtClean="0">
                <a:ea typeface="ＭＳ Ｐゴシック" pitchFamily="34" charset="-128"/>
              </a:rPr>
              <a:t>The final steps are as follows:</a:t>
            </a:r>
          </a:p>
          <a:p>
            <a:pPr lvl="1" algn="just"/>
            <a:r>
              <a:rPr lang="en-US" smtClean="0">
                <a:ea typeface="ＭＳ Ｐゴシック" pitchFamily="34" charset="-128"/>
              </a:rPr>
              <a:t>Calculate the eigenvector v</a:t>
            </a:r>
            <a:r>
              <a:rPr lang="en-US" baseline="-25000" smtClean="0">
                <a:ea typeface="ＭＳ Ｐゴシック" pitchFamily="34" charset="-128"/>
              </a:rPr>
              <a:t>2</a:t>
            </a:r>
            <a:r>
              <a:rPr lang="en-US" smtClean="0">
                <a:ea typeface="ＭＳ Ｐゴシック" pitchFamily="34" charset="-128"/>
              </a:rPr>
              <a:t> that corresponds to the second smallest eigenvalue λ</a:t>
            </a:r>
            <a:r>
              <a:rPr lang="en-US" baseline="-25000" smtClean="0">
                <a:ea typeface="ＭＳ Ｐゴシック" pitchFamily="34" charset="-128"/>
              </a:rPr>
              <a:t>2</a:t>
            </a:r>
            <a:r>
              <a:rPr lang="en-US" smtClean="0">
                <a:ea typeface="ＭＳ Ｐゴシック" pitchFamily="34" charset="-128"/>
              </a:rPr>
              <a:t> of the graph Laplacian</a:t>
            </a:r>
          </a:p>
          <a:p>
            <a:pPr lvl="1" algn="just"/>
            <a:r>
              <a:rPr lang="en-US" smtClean="0">
                <a:ea typeface="ＭＳ Ｐゴシック" pitchFamily="34" charset="-128"/>
              </a:rPr>
              <a:t>Sort the elements of the eigenvector in order from the largest to smallest</a:t>
            </a:r>
          </a:p>
          <a:p>
            <a:pPr lvl="1" algn="just"/>
            <a:r>
              <a:rPr lang="en-US" smtClean="0">
                <a:ea typeface="ＭＳ Ｐゴシック" pitchFamily="34" charset="-128"/>
              </a:rPr>
              <a:t>Put the vertices corresponding to the n</a:t>
            </a:r>
            <a:r>
              <a:rPr lang="en-US" baseline="-25000" smtClean="0">
                <a:ea typeface="ＭＳ Ｐゴシック" pitchFamily="34" charset="-128"/>
              </a:rPr>
              <a:t>1</a:t>
            </a:r>
            <a:r>
              <a:rPr lang="en-US" smtClean="0">
                <a:ea typeface="ＭＳ Ｐゴシック" pitchFamily="34" charset="-128"/>
              </a:rPr>
              <a:t> largest elements in group 1, the rest in group 2 and calculate the cut size</a:t>
            </a:r>
          </a:p>
          <a:p>
            <a:pPr lvl="1" algn="just"/>
            <a:r>
              <a:rPr lang="en-US" smtClean="0">
                <a:ea typeface="ＭＳ Ｐゴシック" pitchFamily="34" charset="-128"/>
              </a:rPr>
              <a:t>Put the vertices corresponding to the n</a:t>
            </a:r>
            <a:r>
              <a:rPr lang="en-US" baseline="-25000" smtClean="0">
                <a:ea typeface="ＭＳ Ｐゴシック" pitchFamily="34" charset="-128"/>
              </a:rPr>
              <a:t>1</a:t>
            </a:r>
            <a:r>
              <a:rPr lang="en-US" smtClean="0">
                <a:ea typeface="ＭＳ Ｐゴシック" pitchFamily="34" charset="-128"/>
              </a:rPr>
              <a:t> smallest elements in group 1, the rest in group 2 and calculate the cut size</a:t>
            </a:r>
          </a:p>
          <a:p>
            <a:pPr lvl="1" algn="just"/>
            <a:r>
              <a:rPr lang="en-US" smtClean="0">
                <a:ea typeface="ＭＳ Ｐゴシック" pitchFamily="34" charset="-128"/>
              </a:rPr>
              <a:t>Between these two divisions of the network, choose the one that gives the smaller cut size</a:t>
            </a:r>
          </a:p>
        </p:txBody>
      </p:sp>
      <p:sp>
        <p:nvSpPr>
          <p:cNvPr id="41987" name="Slide Number Placeholder 3"/>
          <p:cNvSpPr>
            <a:spLocks noGrp="1"/>
          </p:cNvSpPr>
          <p:nvPr>
            <p:ph type="sldNum" sz="quarter" idx="10"/>
          </p:nvPr>
        </p:nvSpPr>
        <p:spPr>
          <a:noFill/>
        </p:spPr>
        <p:txBody>
          <a:bodyPr/>
          <a:lstStyle/>
          <a:p>
            <a:fld id="{0DE2BE5B-8EFE-4D1C-B3AA-6D171818A2FC}" type="slidenum">
              <a:rPr lang="en-US"/>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smtClean="0">
                <a:ea typeface="ＭＳ Ｐゴシック" pitchFamily="34" charset="-128"/>
              </a:rPr>
              <a:t>Spectral partitioning</a:t>
            </a:r>
          </a:p>
        </p:txBody>
      </p:sp>
      <p:sp>
        <p:nvSpPr>
          <p:cNvPr id="43010" name="Content Placeholder 2"/>
          <p:cNvSpPr>
            <a:spLocks noGrp="1"/>
          </p:cNvSpPr>
          <p:nvPr>
            <p:ph idx="1"/>
          </p:nvPr>
        </p:nvSpPr>
        <p:spPr/>
        <p:txBody>
          <a:bodyPr/>
          <a:lstStyle/>
          <a:p>
            <a:pPr algn="just"/>
            <a:r>
              <a:rPr lang="en-US" smtClean="0">
                <a:ea typeface="ＭＳ Ｐゴシック" pitchFamily="34" charset="-128"/>
              </a:rPr>
              <a:t>In general the spectral partitioning will find divisions of a network that have the right shape, but are not as good as the ones obtained by other algorithms</a:t>
            </a:r>
          </a:p>
          <a:p>
            <a:pPr algn="just"/>
            <a:r>
              <a:rPr lang="en-US" smtClean="0">
                <a:ea typeface="ＭＳ Ｐゴシック" pitchFamily="34" charset="-128"/>
              </a:rPr>
              <a:t>However, the main advantage is the speed and hence its scalability</a:t>
            </a:r>
          </a:p>
          <a:p>
            <a:pPr lvl="1" algn="just"/>
            <a:r>
              <a:rPr lang="en-US" smtClean="0">
                <a:ea typeface="ＭＳ Ｐゴシック" pitchFamily="34" charset="-128"/>
              </a:rPr>
              <a:t>O(mn) in sparse network</a:t>
            </a:r>
          </a:p>
        </p:txBody>
      </p:sp>
      <p:sp>
        <p:nvSpPr>
          <p:cNvPr id="43011" name="Slide Number Placeholder 3"/>
          <p:cNvSpPr>
            <a:spLocks noGrp="1"/>
          </p:cNvSpPr>
          <p:nvPr>
            <p:ph type="sldNum" sz="quarter" idx="10"/>
          </p:nvPr>
        </p:nvSpPr>
        <p:spPr>
          <a:noFill/>
        </p:spPr>
        <p:txBody>
          <a:bodyPr/>
          <a:lstStyle/>
          <a:p>
            <a:fld id="{44A28479-C61D-4325-BCA5-606C500DA732}" type="slidenum">
              <a:rPr lang="en-US"/>
              <a:pPr/>
              <a:t>31</a:t>
            </a:fld>
            <a:endParaRPr lang="en-US"/>
          </a:p>
        </p:txBody>
      </p:sp>
      <p:pic>
        <p:nvPicPr>
          <p:cNvPr id="43012" name="Picture 4"/>
          <p:cNvPicPr>
            <a:picLocks noChangeAspect="1"/>
          </p:cNvPicPr>
          <p:nvPr/>
        </p:nvPicPr>
        <p:blipFill>
          <a:blip r:embed="rId2"/>
          <a:srcRect/>
          <a:stretch>
            <a:fillRect/>
          </a:stretch>
        </p:blipFill>
        <p:spPr bwMode="auto">
          <a:xfrm>
            <a:off x="974725" y="3797300"/>
            <a:ext cx="7802563" cy="30607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smtClean="0">
                <a:ea typeface="ＭＳ Ｐゴシック" pitchFamily="34" charset="-128"/>
              </a:rPr>
              <a:t>Algebraic connectivity</a:t>
            </a:r>
          </a:p>
        </p:txBody>
      </p:sp>
      <p:sp>
        <p:nvSpPr>
          <p:cNvPr id="44034" name="Content Placeholder 2"/>
          <p:cNvSpPr>
            <a:spLocks noGrp="1"/>
          </p:cNvSpPr>
          <p:nvPr>
            <p:ph idx="1"/>
          </p:nvPr>
        </p:nvSpPr>
        <p:spPr/>
        <p:txBody>
          <a:bodyPr/>
          <a:lstStyle/>
          <a:p>
            <a:pPr algn="just"/>
            <a:r>
              <a:rPr lang="en-US" smtClean="0">
                <a:ea typeface="ＭＳ Ｐゴシック" pitchFamily="34" charset="-128"/>
              </a:rPr>
              <a:t>We have seen before that the second smallest eigenvalue of the graph Laplacian informs us whether the network is connected or not</a:t>
            </a:r>
          </a:p>
          <a:p>
            <a:pPr algn="just"/>
            <a:endParaRPr lang="en-US" smtClean="0">
              <a:ea typeface="ＭＳ Ｐゴシック" pitchFamily="34" charset="-128"/>
            </a:endParaRPr>
          </a:p>
          <a:p>
            <a:pPr algn="just"/>
            <a:r>
              <a:rPr lang="en-US" smtClean="0">
                <a:ea typeface="ＭＳ Ｐゴシック" pitchFamily="34" charset="-128"/>
              </a:rPr>
              <a:t>Now when the network is connected its value tells us how easy is to divide the network </a:t>
            </a:r>
          </a:p>
          <a:p>
            <a:pPr lvl="1" algn="just"/>
            <a:r>
              <a:rPr lang="en-US" smtClean="0">
                <a:ea typeface="ＭＳ Ｐゴシック" pitchFamily="34" charset="-128"/>
              </a:rPr>
              <a:t>We saw that the cut size is proportional to λ</a:t>
            </a:r>
            <a:r>
              <a:rPr lang="en-US" baseline="-25000" smtClean="0">
                <a:ea typeface="ＭＳ Ｐゴシック" pitchFamily="34" charset="-128"/>
              </a:rPr>
              <a:t>2</a:t>
            </a:r>
            <a:r>
              <a:rPr lang="en-US" smtClean="0">
                <a:ea typeface="ＭＳ Ｐゴシック" pitchFamily="34" charset="-128"/>
              </a:rPr>
              <a:t> </a:t>
            </a:r>
          </a:p>
          <a:p>
            <a:pPr lvl="1" algn="just"/>
            <a:r>
              <a:rPr lang="en-US" smtClean="0">
                <a:ea typeface="ＭＳ Ｐゴシック" pitchFamily="34" charset="-128"/>
              </a:rPr>
              <a:t>Small λ</a:t>
            </a:r>
            <a:r>
              <a:rPr lang="en-US" baseline="-25000" smtClean="0">
                <a:ea typeface="ＭＳ Ｐゴシック" pitchFamily="34" charset="-128"/>
              </a:rPr>
              <a:t>2</a:t>
            </a:r>
            <a:r>
              <a:rPr lang="en-US" smtClean="0">
                <a:ea typeface="ＭＳ Ｐゴシック" pitchFamily="34" charset="-128"/>
              </a:rPr>
              <a:t> means that the network has good cuts</a:t>
            </a:r>
          </a:p>
          <a:p>
            <a:pPr lvl="2" algn="just"/>
            <a:r>
              <a:rPr lang="en-US" smtClean="0">
                <a:ea typeface="ＭＳ Ｐゴシック" pitchFamily="34" charset="-128"/>
              </a:rPr>
              <a:t>Can be disconnected by removing a few edges </a:t>
            </a:r>
          </a:p>
        </p:txBody>
      </p:sp>
      <p:sp>
        <p:nvSpPr>
          <p:cNvPr id="44035" name="Slide Number Placeholder 3"/>
          <p:cNvSpPr>
            <a:spLocks noGrp="1"/>
          </p:cNvSpPr>
          <p:nvPr>
            <p:ph type="sldNum" sz="quarter" idx="10"/>
          </p:nvPr>
        </p:nvSpPr>
        <p:spPr>
          <a:noFill/>
        </p:spPr>
        <p:txBody>
          <a:bodyPr/>
          <a:lstStyle/>
          <a:p>
            <a:fld id="{1B098974-6CCD-4A12-A45F-9DBF6FE6B431}" type="slidenum">
              <a:rPr lang="en-US"/>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smtClean="0">
                <a:ea typeface="ＭＳ Ｐゴシック" pitchFamily="34" charset="-128"/>
              </a:rPr>
              <a:t>Community detection</a:t>
            </a:r>
          </a:p>
        </p:txBody>
      </p:sp>
      <p:sp>
        <p:nvSpPr>
          <p:cNvPr id="45058" name="Content Placeholder 2"/>
          <p:cNvSpPr>
            <a:spLocks noGrp="1"/>
          </p:cNvSpPr>
          <p:nvPr>
            <p:ph idx="1"/>
          </p:nvPr>
        </p:nvSpPr>
        <p:spPr/>
        <p:txBody>
          <a:bodyPr/>
          <a:lstStyle/>
          <a:p>
            <a:pPr algn="just"/>
            <a:r>
              <a:rPr lang="en-US" smtClean="0">
                <a:ea typeface="ＭＳ Ｐゴシック" pitchFamily="34" charset="-128"/>
              </a:rPr>
              <a:t>Community detection is primarily used as a tool for understanding the large-scale structure of networks</a:t>
            </a:r>
          </a:p>
          <a:p>
            <a:pPr algn="just"/>
            <a:endParaRPr lang="en-US" smtClean="0">
              <a:ea typeface="ＭＳ Ｐゴシック" pitchFamily="34" charset="-128"/>
            </a:endParaRPr>
          </a:p>
          <a:p>
            <a:pPr algn="just"/>
            <a:r>
              <a:rPr lang="en-US" smtClean="0">
                <a:ea typeface="ＭＳ Ｐゴシック" pitchFamily="34" charset="-128"/>
              </a:rPr>
              <a:t>The number and size of groups are not specified</a:t>
            </a:r>
          </a:p>
          <a:p>
            <a:pPr lvl="1" algn="just"/>
            <a:r>
              <a:rPr lang="en-US" smtClean="0">
                <a:ea typeface="ＭＳ Ｐゴシック" pitchFamily="34" charset="-128"/>
              </a:rPr>
              <a:t>Community detections aims into finding the </a:t>
            </a:r>
            <a:r>
              <a:rPr lang="en-US" i="1" smtClean="0">
                <a:ea typeface="ＭＳ Ｐゴシック" pitchFamily="34" charset="-128"/>
              </a:rPr>
              <a:t>natural</a:t>
            </a:r>
            <a:r>
              <a:rPr lang="en-US" smtClean="0">
                <a:ea typeface="ＭＳ Ｐゴシック" pitchFamily="34" charset="-128"/>
              </a:rPr>
              <a:t> division of the network into groups</a:t>
            </a:r>
          </a:p>
          <a:p>
            <a:pPr lvl="2" algn="just"/>
            <a:r>
              <a:rPr lang="en-US" smtClean="0">
                <a:ea typeface="ＭＳ Ｐゴシック" pitchFamily="34" charset="-128"/>
              </a:rPr>
              <a:t>The fault line along which the network is divided into groups is not well defined and so is our problem</a:t>
            </a:r>
          </a:p>
          <a:p>
            <a:pPr lvl="2" algn="just"/>
            <a:endParaRPr lang="en-US" smtClean="0">
              <a:ea typeface="ＭＳ Ｐゴシック" pitchFamily="34" charset="-128"/>
            </a:endParaRPr>
          </a:p>
          <a:p>
            <a:pPr algn="just"/>
            <a:r>
              <a:rPr lang="en-US" smtClean="0">
                <a:ea typeface="ＭＳ Ｐゴシック" pitchFamily="34" charset="-128"/>
              </a:rPr>
              <a:t>Let</a:t>
            </a:r>
            <a:r>
              <a:rPr lang="en-US" altLang="en-US" smtClean="0">
                <a:ea typeface="ＭＳ Ｐゴシック" pitchFamily="34" charset="-128"/>
              </a:rPr>
              <a:t>’</a:t>
            </a:r>
            <a:r>
              <a:rPr lang="en-US" smtClean="0">
                <a:ea typeface="ＭＳ Ｐゴシック" pitchFamily="34" charset="-128"/>
              </a:rPr>
              <a:t>s start with the simplest community detection problem instance</a:t>
            </a:r>
          </a:p>
          <a:p>
            <a:pPr lvl="1" algn="just"/>
            <a:r>
              <a:rPr lang="en-US" smtClean="0">
                <a:ea typeface="ＭＳ Ｐゴシック" pitchFamily="34" charset="-128"/>
              </a:rPr>
              <a:t>We want to divide the network again into two groups but now we do not know the size of these groups</a:t>
            </a:r>
          </a:p>
        </p:txBody>
      </p:sp>
      <p:sp>
        <p:nvSpPr>
          <p:cNvPr id="45059" name="Slide Number Placeholder 3"/>
          <p:cNvSpPr>
            <a:spLocks noGrp="1"/>
          </p:cNvSpPr>
          <p:nvPr>
            <p:ph type="sldNum" sz="quarter" idx="10"/>
          </p:nvPr>
        </p:nvSpPr>
        <p:spPr>
          <a:noFill/>
        </p:spPr>
        <p:txBody>
          <a:bodyPr/>
          <a:lstStyle/>
          <a:p>
            <a:fld id="{E4C77724-B8C4-4061-9358-479296F6367C}" type="slidenum">
              <a:rPr lang="en-US"/>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smtClean="0">
                <a:ea typeface="ＭＳ Ｐゴシック" pitchFamily="34" charset="-128"/>
              </a:rPr>
              <a:t>Community detection</a:t>
            </a:r>
          </a:p>
        </p:txBody>
      </p:sp>
      <p:sp>
        <p:nvSpPr>
          <p:cNvPr id="3" name="Content Placeholder 2"/>
          <p:cNvSpPr>
            <a:spLocks noGrp="1"/>
          </p:cNvSpPr>
          <p:nvPr>
            <p:ph idx="1"/>
          </p:nvPr>
        </p:nvSpPr>
        <p:spPr/>
        <p:txBody>
          <a:bodyPr/>
          <a:lstStyle/>
          <a:p>
            <a:pPr algn="just">
              <a:buFont typeface="Wingdings" charset="0"/>
              <a:buChar char="l"/>
              <a:defRPr/>
            </a:pPr>
            <a:r>
              <a:rPr lang="en-US" dirty="0" smtClean="0"/>
              <a:t>One solution would be to perform graph bisection with one of the algorithms presented before for all combinations of n</a:t>
            </a:r>
            <a:r>
              <a:rPr lang="en-US" baseline="-25000" dirty="0" smtClean="0"/>
              <a:t>1</a:t>
            </a:r>
            <a:r>
              <a:rPr lang="en-US" dirty="0" smtClean="0"/>
              <a:t> and n</a:t>
            </a:r>
            <a:r>
              <a:rPr lang="en-US" baseline="-25000" dirty="0" smtClean="0"/>
              <a:t>2</a:t>
            </a:r>
            <a:r>
              <a:rPr lang="en-US" dirty="0" smtClean="0"/>
              <a:t> and pick the one with the smallest cut size</a:t>
            </a:r>
          </a:p>
          <a:p>
            <a:pPr lvl="1" algn="just">
              <a:buFont typeface="Wingdings" charset="0"/>
              <a:buChar char="§"/>
              <a:defRPr/>
            </a:pPr>
            <a:r>
              <a:rPr lang="en-US" dirty="0" smtClean="0"/>
              <a:t>This will not work (why?)</a:t>
            </a:r>
          </a:p>
          <a:p>
            <a:pPr lvl="1" algn="just">
              <a:buFont typeface="Wingdings" charset="0"/>
              <a:buChar char="§"/>
              <a:defRPr/>
            </a:pPr>
            <a:endParaRPr lang="en-US" dirty="0"/>
          </a:p>
          <a:p>
            <a:pPr algn="just">
              <a:buFont typeface="Wingdings" charset="0"/>
              <a:buChar char="l"/>
              <a:defRPr/>
            </a:pPr>
            <a:r>
              <a:rPr lang="en-US" dirty="0" smtClean="0"/>
              <a:t>Another approach is to define the </a:t>
            </a:r>
            <a:r>
              <a:rPr lang="en-US" u="sng" dirty="0" smtClean="0"/>
              <a:t>ratio cut partitioning</a:t>
            </a:r>
            <a:r>
              <a:rPr lang="en-US" dirty="0" smtClean="0"/>
              <a:t>:</a:t>
            </a:r>
          </a:p>
          <a:p>
            <a:pPr lvl="1" algn="just">
              <a:buFont typeface="Wingdings" charset="0"/>
              <a:buChar char="§"/>
              <a:defRPr/>
            </a:pPr>
            <a:r>
              <a:rPr lang="en-US" dirty="0" smtClean="0"/>
              <a:t>Now instead of minimizing R, we want to minimize the above</a:t>
            </a:r>
          </a:p>
          <a:p>
            <a:pPr marL="484187" lvl="1" indent="0" algn="just">
              <a:buFont typeface="Wingdings" charset="0"/>
              <a:buNone/>
              <a:defRPr/>
            </a:pPr>
            <a:r>
              <a:rPr lang="en-US" dirty="0" smtClean="0"/>
              <a:t>ratio</a:t>
            </a:r>
          </a:p>
          <a:p>
            <a:pPr lvl="1" algn="just">
              <a:buFont typeface="Wingdings" charset="0"/>
              <a:buChar char="§"/>
              <a:defRPr/>
            </a:pPr>
            <a:r>
              <a:rPr lang="en-US" dirty="0" smtClean="0"/>
              <a:t>The denominator takes its maximum value when n</a:t>
            </a:r>
            <a:r>
              <a:rPr lang="en-US" baseline="-25000" dirty="0" smtClean="0"/>
              <a:t>1</a:t>
            </a:r>
            <a:r>
              <a:rPr lang="en-US" dirty="0" smtClean="0"/>
              <a:t>=n</a:t>
            </a:r>
            <a:r>
              <a:rPr lang="en-US" baseline="-25000" dirty="0" smtClean="0"/>
              <a:t>2</a:t>
            </a:r>
            <a:r>
              <a:rPr lang="en-US" dirty="0" smtClean="0"/>
              <a:t>=0.5n, while it diverges if one of the quantities is zero</a:t>
            </a:r>
          </a:p>
          <a:p>
            <a:pPr lvl="1" algn="just">
              <a:buFont typeface="Wingdings" charset="0"/>
              <a:buChar char="§"/>
              <a:defRPr/>
            </a:pPr>
            <a:r>
              <a:rPr lang="en-US" dirty="0" smtClean="0"/>
              <a:t>Hence, the solution where n</a:t>
            </a:r>
            <a:r>
              <a:rPr lang="en-US" baseline="-25000" dirty="0" smtClean="0"/>
              <a:t>1</a:t>
            </a:r>
            <a:r>
              <a:rPr lang="en-US" dirty="0" smtClean="0"/>
              <a:t> or n</a:t>
            </a:r>
            <a:r>
              <a:rPr lang="en-US" baseline="-25000" dirty="0" smtClean="0"/>
              <a:t>2</a:t>
            </a:r>
            <a:r>
              <a:rPr lang="en-US" dirty="0" smtClean="0"/>
              <a:t> equals to zero is eliminated, but still the solution is biased (now towards equally sized groups)</a:t>
            </a:r>
            <a:endParaRPr lang="en-US" dirty="0"/>
          </a:p>
        </p:txBody>
      </p:sp>
      <p:sp>
        <p:nvSpPr>
          <p:cNvPr id="46083" name="Slide Number Placeholder 3"/>
          <p:cNvSpPr>
            <a:spLocks noGrp="1"/>
          </p:cNvSpPr>
          <p:nvPr>
            <p:ph type="sldNum" sz="quarter" idx="10"/>
          </p:nvPr>
        </p:nvSpPr>
        <p:spPr>
          <a:noFill/>
        </p:spPr>
        <p:txBody>
          <a:bodyPr/>
          <a:lstStyle/>
          <a:p>
            <a:fld id="{356FAAF5-0055-4EC7-9E54-931BDBE4A3E0}" type="slidenum">
              <a:rPr lang="en-US"/>
              <a:pPr/>
              <a:t>34</a:t>
            </a:fld>
            <a:endParaRPr lang="en-US"/>
          </a:p>
        </p:txBody>
      </p:sp>
      <p:graphicFrame>
        <p:nvGraphicFramePr>
          <p:cNvPr id="46084" name="Object 4"/>
          <p:cNvGraphicFramePr>
            <a:graphicFrameLocks noChangeAspect="1"/>
          </p:cNvGraphicFramePr>
          <p:nvPr/>
        </p:nvGraphicFramePr>
        <p:xfrm>
          <a:off x="9017000" y="3592513"/>
          <a:ext cx="650875" cy="885825"/>
        </p:xfrm>
        <a:graphic>
          <a:graphicData uri="http://schemas.openxmlformats.org/presentationml/2006/ole">
            <mc:AlternateContent xmlns:mc="http://schemas.openxmlformats.org/markup-compatibility/2006">
              <mc:Choice xmlns:v="urn:schemas-microsoft-com:vml" Requires="v">
                <p:oleObj spid="_x0000_s46090" name="Equation" r:id="rId4" imgW="317500" imgH="431800" progId="Equation.3">
                  <p:embed/>
                </p:oleObj>
              </mc:Choice>
              <mc:Fallback>
                <p:oleObj name="Equation" r:id="rId4" imgW="317500" imgH="431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7000" y="3592513"/>
                        <a:ext cx="650875"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smtClean="0">
                <a:ea typeface="ＭＳ Ｐゴシック" pitchFamily="34" charset="-128"/>
              </a:rPr>
              <a:t>Community detection</a:t>
            </a:r>
          </a:p>
        </p:txBody>
      </p:sp>
      <p:sp>
        <p:nvSpPr>
          <p:cNvPr id="48130" name="Content Placeholder 2"/>
          <p:cNvSpPr>
            <a:spLocks noGrp="1"/>
          </p:cNvSpPr>
          <p:nvPr>
            <p:ph idx="1"/>
          </p:nvPr>
        </p:nvSpPr>
        <p:spPr/>
        <p:txBody>
          <a:bodyPr/>
          <a:lstStyle/>
          <a:p>
            <a:pPr algn="just"/>
            <a:r>
              <a:rPr lang="en-US" smtClean="0">
                <a:ea typeface="ＭＳ Ｐゴシック" pitchFamily="34" charset="-128"/>
              </a:rPr>
              <a:t>It has been argued that cut size is not a good metric for evaluating community detection algorithms</a:t>
            </a:r>
          </a:p>
          <a:p>
            <a:pPr algn="just"/>
            <a:endParaRPr lang="en-US" smtClean="0">
              <a:ea typeface="ＭＳ Ｐゴシック" pitchFamily="34" charset="-128"/>
            </a:endParaRPr>
          </a:p>
          <a:p>
            <a:pPr algn="just"/>
            <a:r>
              <a:rPr lang="en-US" smtClean="0">
                <a:ea typeface="ＭＳ Ｐゴシック" pitchFamily="34" charset="-128"/>
              </a:rPr>
              <a:t>A good division is one where edges across groups are less than the expected ones if edges were places in random</a:t>
            </a:r>
          </a:p>
          <a:p>
            <a:pPr lvl="1" algn="just"/>
            <a:r>
              <a:rPr lang="en-US" smtClean="0">
                <a:ea typeface="ＭＳ Ｐゴシック" pitchFamily="34" charset="-128"/>
              </a:rPr>
              <a:t>It is not the total cut size that matters but how it compares with what we expect to see</a:t>
            </a:r>
          </a:p>
          <a:p>
            <a:pPr lvl="1" algn="just"/>
            <a:endParaRPr lang="en-US" smtClean="0">
              <a:ea typeface="ＭＳ Ｐゴシック" pitchFamily="34" charset="-128"/>
            </a:endParaRPr>
          </a:p>
          <a:p>
            <a:pPr algn="just"/>
            <a:r>
              <a:rPr lang="en-US" smtClean="0">
                <a:ea typeface="ＭＳ Ｐゴシック" pitchFamily="34" charset="-128"/>
              </a:rPr>
              <a:t>Conventionally in the development of the community detection algorithms one considers the edges within groups</a:t>
            </a:r>
          </a:p>
        </p:txBody>
      </p:sp>
      <p:sp>
        <p:nvSpPr>
          <p:cNvPr id="48131" name="Slide Number Placeholder 3"/>
          <p:cNvSpPr>
            <a:spLocks noGrp="1"/>
          </p:cNvSpPr>
          <p:nvPr>
            <p:ph type="sldNum" sz="quarter" idx="10"/>
          </p:nvPr>
        </p:nvSpPr>
        <p:spPr>
          <a:noFill/>
        </p:spPr>
        <p:txBody>
          <a:bodyPr/>
          <a:lstStyle/>
          <a:p>
            <a:fld id="{A1FE794E-FD9E-4A6E-9D8B-669A9843AF37}" type="slidenum">
              <a:rPr lang="en-US"/>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smtClean="0">
                <a:ea typeface="ＭＳ Ｐゴシック" pitchFamily="34" charset="-128"/>
              </a:rPr>
              <a:t>Community detection</a:t>
            </a:r>
          </a:p>
        </p:txBody>
      </p:sp>
      <p:sp>
        <p:nvSpPr>
          <p:cNvPr id="49154" name="Content Placeholder 2"/>
          <p:cNvSpPr>
            <a:spLocks noGrp="1"/>
          </p:cNvSpPr>
          <p:nvPr>
            <p:ph idx="1"/>
          </p:nvPr>
        </p:nvSpPr>
        <p:spPr/>
        <p:txBody>
          <a:bodyPr/>
          <a:lstStyle/>
          <a:p>
            <a:pPr algn="just"/>
            <a:r>
              <a:rPr lang="en-US" smtClean="0">
                <a:ea typeface="ＭＳ Ｐゴシック" pitchFamily="34" charset="-128"/>
              </a:rPr>
              <a:t>This approach is similar to the thinking developed for the assortativity coefficient and modularity</a:t>
            </a:r>
          </a:p>
          <a:p>
            <a:pPr lvl="1" algn="just"/>
            <a:r>
              <a:rPr lang="en-US" smtClean="0">
                <a:ea typeface="ＭＳ Ｐゴシック" pitchFamily="34" charset="-128"/>
              </a:rPr>
              <a:t>Modularity takes high values when connections between vertices of the same type are higher than the number of connections expected at random</a:t>
            </a:r>
          </a:p>
          <a:p>
            <a:pPr lvl="1" algn="just"/>
            <a:endParaRPr lang="en-US" smtClean="0">
              <a:ea typeface="ＭＳ Ｐゴシック" pitchFamily="34" charset="-128"/>
            </a:endParaRPr>
          </a:p>
          <a:p>
            <a:pPr algn="just"/>
            <a:r>
              <a:rPr lang="en-US" smtClean="0">
                <a:ea typeface="ＭＳ Ｐゴシック" pitchFamily="34" charset="-128"/>
              </a:rPr>
              <a:t>In the context of community detection, the vertices of the two groups can be considered to be of the same type </a:t>
            </a:r>
          </a:p>
          <a:p>
            <a:pPr lvl="1" algn="just"/>
            <a:r>
              <a:rPr lang="en-US" smtClean="0">
                <a:ea typeface="ＭＳ Ｐゴシック" pitchFamily="34" charset="-128"/>
              </a:rPr>
              <a:t>Good divisions are the ones that have high values of the corresponding modularity</a:t>
            </a:r>
          </a:p>
          <a:p>
            <a:pPr lvl="1" algn="just"/>
            <a:endParaRPr lang="en-US" smtClean="0">
              <a:ea typeface="ＭＳ Ｐゴシック" pitchFamily="34" charset="-128"/>
            </a:endParaRPr>
          </a:p>
          <a:p>
            <a:pPr algn="just"/>
            <a:r>
              <a:rPr lang="en-US" smtClean="0">
                <a:ea typeface="ＭＳ Ｐゴシック" pitchFamily="34" charset="-128"/>
              </a:rPr>
              <a:t>Community detection is also an NP problem</a:t>
            </a:r>
          </a:p>
        </p:txBody>
      </p:sp>
      <p:sp>
        <p:nvSpPr>
          <p:cNvPr id="49155" name="Slide Number Placeholder 3"/>
          <p:cNvSpPr>
            <a:spLocks noGrp="1"/>
          </p:cNvSpPr>
          <p:nvPr>
            <p:ph type="sldNum" sz="quarter" idx="10"/>
          </p:nvPr>
        </p:nvSpPr>
        <p:spPr>
          <a:noFill/>
        </p:spPr>
        <p:txBody>
          <a:bodyPr/>
          <a:lstStyle/>
          <a:p>
            <a:fld id="{C86A9F78-5802-41A1-AA97-284B18D333F6}" type="slidenum">
              <a:rPr lang="en-US"/>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smtClean="0">
                <a:ea typeface="ＭＳ Ｐゴシック" pitchFamily="34" charset="-128"/>
              </a:rPr>
              <a:t>Simple modularity maximization</a:t>
            </a:r>
          </a:p>
        </p:txBody>
      </p:sp>
      <p:sp>
        <p:nvSpPr>
          <p:cNvPr id="50178" name="Content Placeholder 2"/>
          <p:cNvSpPr>
            <a:spLocks noGrp="1"/>
          </p:cNvSpPr>
          <p:nvPr>
            <p:ph idx="1"/>
          </p:nvPr>
        </p:nvSpPr>
        <p:spPr/>
        <p:txBody>
          <a:bodyPr/>
          <a:lstStyle/>
          <a:p>
            <a:pPr algn="just"/>
            <a:r>
              <a:rPr lang="en-US" smtClean="0">
                <a:ea typeface="ＭＳ Ｐゴシック" pitchFamily="34" charset="-128"/>
              </a:rPr>
              <a:t>One straightforward approach is an algorithm analogous to the Kernighan-Lin graph bisection</a:t>
            </a:r>
          </a:p>
          <a:p>
            <a:pPr algn="just"/>
            <a:endParaRPr lang="en-US" smtClean="0">
              <a:ea typeface="ＭＳ Ｐゴシック" pitchFamily="34" charset="-128"/>
            </a:endParaRPr>
          </a:p>
          <a:p>
            <a:pPr algn="just"/>
            <a:r>
              <a:rPr lang="en-US" smtClean="0">
                <a:ea typeface="ＭＳ Ｐゴシック" pitchFamily="34" charset="-128"/>
              </a:rPr>
              <a:t>We start with a random division of the network into equally sized groups</a:t>
            </a:r>
          </a:p>
          <a:p>
            <a:pPr lvl="1" algn="just"/>
            <a:r>
              <a:rPr lang="en-US" smtClean="0">
                <a:ea typeface="ＭＳ Ｐゴシック" pitchFamily="34" charset="-128"/>
              </a:rPr>
              <a:t>At each step go through all </a:t>
            </a:r>
            <a:r>
              <a:rPr lang="en-US" i="1" smtClean="0">
                <a:ea typeface="ＭＳ Ｐゴシック" pitchFamily="34" charset="-128"/>
              </a:rPr>
              <a:t>vertices</a:t>
            </a:r>
            <a:r>
              <a:rPr lang="en-US" smtClean="0">
                <a:ea typeface="ＭＳ Ｐゴシック" pitchFamily="34" charset="-128"/>
              </a:rPr>
              <a:t> and compute the change in the modularity if this vertex was placed to the other group</a:t>
            </a:r>
          </a:p>
          <a:p>
            <a:pPr lvl="1" algn="just"/>
            <a:r>
              <a:rPr lang="en-US" smtClean="0">
                <a:ea typeface="ＭＳ Ｐゴシック" pitchFamily="34" charset="-128"/>
              </a:rPr>
              <a:t>Among all vertices examined swap groups to the one that has the </a:t>
            </a:r>
            <a:r>
              <a:rPr lang="en-US" i="1" smtClean="0">
                <a:ea typeface="ＭＳ Ｐゴシック" pitchFamily="34" charset="-128"/>
              </a:rPr>
              <a:t>best </a:t>
            </a:r>
            <a:r>
              <a:rPr lang="en-US" smtClean="0">
                <a:ea typeface="ＭＳ Ｐゴシック" pitchFamily="34" charset="-128"/>
              </a:rPr>
              <a:t>effect on modularity – i.e., largest increase or smallest decrease</a:t>
            </a:r>
          </a:p>
          <a:p>
            <a:pPr lvl="1" algn="just"/>
            <a:r>
              <a:rPr lang="en-US" smtClean="0">
                <a:ea typeface="ＭＳ Ｐゴシック" pitchFamily="34" charset="-128"/>
              </a:rPr>
              <a:t>We repeat the above process by considering only the vertices that we have not already swaped</a:t>
            </a:r>
          </a:p>
        </p:txBody>
      </p:sp>
      <p:sp>
        <p:nvSpPr>
          <p:cNvPr id="50179" name="Slide Number Placeholder 3"/>
          <p:cNvSpPr>
            <a:spLocks noGrp="1"/>
          </p:cNvSpPr>
          <p:nvPr>
            <p:ph type="sldNum" sz="quarter" idx="10"/>
          </p:nvPr>
        </p:nvSpPr>
        <p:spPr>
          <a:noFill/>
        </p:spPr>
        <p:txBody>
          <a:bodyPr/>
          <a:lstStyle/>
          <a:p>
            <a:fld id="{CD4F9094-03CB-4010-97BD-E281927C0923}" type="slidenum">
              <a:rPr lang="en-US"/>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smtClean="0">
                <a:ea typeface="ＭＳ Ｐゴシック" pitchFamily="34" charset="-128"/>
              </a:rPr>
              <a:t>Simple modularity maximization</a:t>
            </a:r>
          </a:p>
        </p:txBody>
      </p:sp>
      <p:sp>
        <p:nvSpPr>
          <p:cNvPr id="51202" name="Content Placeholder 2"/>
          <p:cNvSpPr>
            <a:spLocks noGrp="1"/>
          </p:cNvSpPr>
          <p:nvPr>
            <p:ph idx="1"/>
          </p:nvPr>
        </p:nvSpPr>
        <p:spPr/>
        <p:txBody>
          <a:bodyPr/>
          <a:lstStyle/>
          <a:p>
            <a:pPr algn="just"/>
            <a:r>
              <a:rPr lang="en-US" smtClean="0">
                <a:ea typeface="ＭＳ Ｐゴシック" pitchFamily="34" charset="-128"/>
              </a:rPr>
              <a:t>As with the Kernighan-Lin algorithm, after we go through all vertices we go through all the states of the network and keep the one with the higher modularity</a:t>
            </a:r>
          </a:p>
          <a:p>
            <a:pPr lvl="1" algn="just"/>
            <a:r>
              <a:rPr lang="en-US" smtClean="0">
                <a:ea typeface="ＭＳ Ｐゴシック" pitchFamily="34" charset="-128"/>
              </a:rPr>
              <a:t>We repeat the whole process starting with the best network that we identified in the previous round, until the modularity no longer improves</a:t>
            </a:r>
          </a:p>
          <a:p>
            <a:pPr lvl="1" algn="just"/>
            <a:endParaRPr lang="en-US" smtClean="0">
              <a:ea typeface="ＭＳ Ｐゴシック" pitchFamily="34" charset="-128"/>
            </a:endParaRPr>
          </a:p>
          <a:p>
            <a:pPr algn="just"/>
            <a:r>
              <a:rPr lang="en-US" smtClean="0">
                <a:ea typeface="ＭＳ Ｐゴシック" pitchFamily="34" charset="-128"/>
              </a:rPr>
              <a:t>The time complexity of this algorithm is significantly less than the one of Kernighan-Lin algorithm</a:t>
            </a:r>
          </a:p>
          <a:p>
            <a:pPr lvl="1" algn="just"/>
            <a:r>
              <a:rPr lang="en-US" smtClean="0">
                <a:ea typeface="ＭＳ Ｐゴシック" pitchFamily="34" charset="-128"/>
              </a:rPr>
              <a:t>In this case we go through single vertices and not all possible pairs</a:t>
            </a:r>
          </a:p>
          <a:p>
            <a:pPr lvl="2" algn="just"/>
            <a:r>
              <a:rPr lang="en-US" smtClean="0">
                <a:ea typeface="ＭＳ Ｐゴシック" pitchFamily="34" charset="-128"/>
              </a:rPr>
              <a:t>Complexity O(mn)</a:t>
            </a:r>
          </a:p>
        </p:txBody>
      </p:sp>
      <p:sp>
        <p:nvSpPr>
          <p:cNvPr id="51203" name="Slide Number Placeholder 3"/>
          <p:cNvSpPr>
            <a:spLocks noGrp="1"/>
          </p:cNvSpPr>
          <p:nvPr>
            <p:ph type="sldNum" sz="quarter" idx="10"/>
          </p:nvPr>
        </p:nvSpPr>
        <p:spPr>
          <a:noFill/>
        </p:spPr>
        <p:txBody>
          <a:bodyPr/>
          <a:lstStyle/>
          <a:p>
            <a:fld id="{86A38749-8869-4C3E-9A43-DC81E700C4C9}" type="slidenum">
              <a:rPr lang="en-US"/>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smtClean="0">
                <a:ea typeface="ＭＳ Ｐゴシック" pitchFamily="34" charset="-128"/>
              </a:rPr>
              <a:t>Spectral modularity maximization</a:t>
            </a:r>
          </a:p>
        </p:txBody>
      </p:sp>
      <p:sp>
        <p:nvSpPr>
          <p:cNvPr id="52226" name="Content Placeholder 2"/>
          <p:cNvSpPr>
            <a:spLocks noGrp="1"/>
          </p:cNvSpPr>
          <p:nvPr>
            <p:ph idx="1"/>
          </p:nvPr>
        </p:nvSpPr>
        <p:spPr/>
        <p:txBody>
          <a:bodyPr/>
          <a:lstStyle/>
          <a:p>
            <a:r>
              <a:rPr lang="en-US" smtClean="0">
                <a:ea typeface="ＭＳ Ｐゴシック" pitchFamily="34" charset="-128"/>
              </a:rPr>
              <a:t>The modularity matrix B is defined as:</a:t>
            </a:r>
          </a:p>
          <a:p>
            <a:endParaRPr lang="en-US" smtClean="0">
              <a:ea typeface="ＭＳ Ｐゴシック" pitchFamily="34" charset="-128"/>
            </a:endParaRPr>
          </a:p>
          <a:p>
            <a:endParaRPr lang="en-US" smtClean="0">
              <a:ea typeface="ＭＳ Ｐゴシック" pitchFamily="34" charset="-128"/>
            </a:endParaRPr>
          </a:p>
          <a:p>
            <a:r>
              <a:rPr lang="en-US" smtClean="0">
                <a:ea typeface="ＭＳ Ｐゴシック" pitchFamily="34" charset="-128"/>
              </a:rPr>
              <a:t>The modularity matrix has the following property: </a:t>
            </a:r>
          </a:p>
          <a:p>
            <a:endParaRPr lang="en-US" smtClean="0">
              <a:ea typeface="ＭＳ Ｐゴシック" pitchFamily="34" charset="-128"/>
            </a:endParaRPr>
          </a:p>
          <a:p>
            <a:endParaRPr lang="en-US" smtClean="0">
              <a:ea typeface="ＭＳ Ｐゴシック" pitchFamily="34" charset="-128"/>
            </a:endParaRPr>
          </a:p>
          <a:p>
            <a:pPr algn="just"/>
            <a:r>
              <a:rPr lang="en-US" smtClean="0">
                <a:ea typeface="ＭＳ Ｐゴシック" pitchFamily="34" charset="-128"/>
              </a:rPr>
              <a:t>Let</a:t>
            </a:r>
            <a:r>
              <a:rPr lang="en-US" altLang="en-US" smtClean="0">
                <a:ea typeface="ＭＳ Ｐゴシック" pitchFamily="34" charset="-128"/>
              </a:rPr>
              <a:t>’</a:t>
            </a:r>
            <a:r>
              <a:rPr lang="en-US" smtClean="0">
                <a:ea typeface="ＭＳ Ｐゴシック" pitchFamily="34" charset="-128"/>
              </a:rPr>
              <a:t>s consider the simplest case again, that is dividing the vertices into two groups</a:t>
            </a:r>
          </a:p>
          <a:p>
            <a:pPr lvl="1" algn="just"/>
            <a:r>
              <a:rPr lang="en-US" smtClean="0">
                <a:ea typeface="ＭＳ Ｐゴシック" pitchFamily="34" charset="-128"/>
              </a:rPr>
              <a:t>We define again s</a:t>
            </a:r>
            <a:r>
              <a:rPr lang="en-US" baseline="-25000" smtClean="0">
                <a:ea typeface="ＭＳ Ｐゴシック" pitchFamily="34" charset="-128"/>
              </a:rPr>
              <a:t>i</a:t>
            </a:r>
            <a:r>
              <a:rPr lang="en-US" smtClean="0">
                <a:ea typeface="ＭＳ Ｐゴシック" pitchFamily="34" charset="-128"/>
              </a:rPr>
              <a:t> similar to the case of spectral partitioning.  Hence,</a:t>
            </a:r>
          </a:p>
        </p:txBody>
      </p:sp>
      <p:sp>
        <p:nvSpPr>
          <p:cNvPr id="52227" name="Slide Number Placeholder 3"/>
          <p:cNvSpPr>
            <a:spLocks noGrp="1"/>
          </p:cNvSpPr>
          <p:nvPr>
            <p:ph type="sldNum" sz="quarter" idx="10"/>
          </p:nvPr>
        </p:nvSpPr>
        <p:spPr>
          <a:noFill/>
        </p:spPr>
        <p:txBody>
          <a:bodyPr/>
          <a:lstStyle/>
          <a:p>
            <a:fld id="{B9EB797B-7CE1-4070-A2A3-9C511EDBC71D}" type="slidenum">
              <a:rPr lang="en-US"/>
              <a:pPr/>
              <a:t>39</a:t>
            </a:fld>
            <a:endParaRPr lang="en-US"/>
          </a:p>
        </p:txBody>
      </p:sp>
      <p:graphicFrame>
        <p:nvGraphicFramePr>
          <p:cNvPr id="52228" name="Object 4"/>
          <p:cNvGraphicFramePr>
            <a:graphicFrameLocks noChangeAspect="1"/>
          </p:cNvGraphicFramePr>
          <p:nvPr/>
        </p:nvGraphicFramePr>
        <p:xfrm>
          <a:off x="4149725" y="1938338"/>
          <a:ext cx="1501775" cy="696912"/>
        </p:xfrm>
        <a:graphic>
          <a:graphicData uri="http://schemas.openxmlformats.org/presentationml/2006/ole">
            <mc:AlternateContent xmlns:mc="http://schemas.openxmlformats.org/markup-compatibility/2006">
              <mc:Choice xmlns:v="urn:schemas-microsoft-com:vml" Requires="v">
                <p:oleObj spid="_x0000_s52252" name="Equation" r:id="rId3" imgW="876300" imgH="406400" progId="Equation.3">
                  <p:embed/>
                </p:oleObj>
              </mc:Choice>
              <mc:Fallback>
                <p:oleObj name="Equation" r:id="rId3" imgW="876300" imgH="40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9725" y="1938338"/>
                        <a:ext cx="1501775"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5"/>
          <p:cNvGraphicFramePr>
            <a:graphicFrameLocks noChangeAspect="1"/>
          </p:cNvGraphicFramePr>
          <p:nvPr/>
        </p:nvGraphicFramePr>
        <p:xfrm>
          <a:off x="3086100" y="3214688"/>
          <a:ext cx="3817938" cy="690562"/>
        </p:xfrm>
        <a:graphic>
          <a:graphicData uri="http://schemas.openxmlformats.org/presentationml/2006/ole">
            <mc:AlternateContent xmlns:mc="http://schemas.openxmlformats.org/markup-compatibility/2006">
              <mc:Choice xmlns:v="urn:schemas-microsoft-com:vml" Requires="v">
                <p:oleObj spid="_x0000_s52253" name="Equation" r:id="rId5" imgW="2527300" imgH="457200" progId="Equation.3">
                  <p:embed/>
                </p:oleObj>
              </mc:Choice>
              <mc:Fallback>
                <p:oleObj name="Equation" r:id="rId5" imgW="2527300" imgH="457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6100" y="3214688"/>
                        <a:ext cx="3817938" cy="690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6"/>
          <p:cNvGraphicFramePr>
            <a:graphicFrameLocks noChangeAspect="1"/>
          </p:cNvGraphicFramePr>
          <p:nvPr/>
        </p:nvGraphicFramePr>
        <p:xfrm>
          <a:off x="3521075" y="5357813"/>
          <a:ext cx="2082800" cy="658812"/>
        </p:xfrm>
        <a:graphic>
          <a:graphicData uri="http://schemas.openxmlformats.org/presentationml/2006/ole">
            <mc:AlternateContent xmlns:mc="http://schemas.openxmlformats.org/markup-compatibility/2006">
              <mc:Choice xmlns:v="urn:schemas-microsoft-com:vml" Requires="v">
                <p:oleObj spid="_x0000_s52254" name="Equation" r:id="rId7" imgW="1244600" imgH="393700" progId="Equation.3">
                  <p:embed/>
                </p:oleObj>
              </mc:Choice>
              <mc:Fallback>
                <p:oleObj name="Equation" r:id="rId7" imgW="1244600" imgH="3937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1075" y="5357813"/>
                        <a:ext cx="2082800" cy="658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1" name="Object 1"/>
          <p:cNvGraphicFramePr>
            <a:graphicFrameLocks noChangeAspect="1"/>
          </p:cNvGraphicFramePr>
          <p:nvPr/>
        </p:nvGraphicFramePr>
        <p:xfrm>
          <a:off x="6804025" y="5599113"/>
          <a:ext cx="2533650" cy="973137"/>
        </p:xfrm>
        <a:graphic>
          <a:graphicData uri="http://schemas.openxmlformats.org/presentationml/2006/ole">
            <mc:AlternateContent xmlns:mc="http://schemas.openxmlformats.org/markup-compatibility/2006">
              <mc:Choice xmlns:v="urn:schemas-microsoft-com:vml" Requires="v">
                <p:oleObj spid="_x0000_s52255" name="Equation" r:id="rId9" imgW="1917700" imgH="736600" progId="Equation.3">
                  <p:embed/>
                </p:oleObj>
              </mc:Choice>
              <mc:Fallback>
                <p:oleObj name="Equation" r:id="rId9" imgW="1917700" imgH="736600" progId="Equation.3">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5599113"/>
                        <a:ext cx="2533650" cy="973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smtClean="0">
                <a:ea typeface="ＭＳ Ｐゴシック" pitchFamily="34" charset="-128"/>
              </a:rPr>
              <a:t>Number of groups</a:t>
            </a:r>
          </a:p>
        </p:txBody>
      </p:sp>
      <p:sp>
        <p:nvSpPr>
          <p:cNvPr id="21506" name="Content Placeholder 2"/>
          <p:cNvSpPr>
            <a:spLocks noGrp="1"/>
          </p:cNvSpPr>
          <p:nvPr>
            <p:ph idx="1"/>
          </p:nvPr>
        </p:nvSpPr>
        <p:spPr/>
        <p:txBody>
          <a:bodyPr/>
          <a:lstStyle/>
          <a:p>
            <a:pPr algn="just"/>
            <a:r>
              <a:rPr lang="en-US" smtClean="0">
                <a:ea typeface="ＭＳ Ｐゴシック" pitchFamily="34" charset="-128"/>
              </a:rPr>
              <a:t>Depending on whether we have specified the number of groups we want to divide our network in we have two different problems:</a:t>
            </a:r>
          </a:p>
          <a:p>
            <a:pPr lvl="1" algn="just"/>
            <a:r>
              <a:rPr lang="en-US" smtClean="0">
                <a:ea typeface="ＭＳ Ｐゴシック" pitchFamily="34" charset="-128"/>
              </a:rPr>
              <a:t>Graph partitioning</a:t>
            </a:r>
          </a:p>
          <a:p>
            <a:pPr lvl="1" algn="just"/>
            <a:r>
              <a:rPr lang="en-US" smtClean="0">
                <a:ea typeface="ＭＳ Ｐゴシック" pitchFamily="34" charset="-128"/>
              </a:rPr>
              <a:t>Community detection</a:t>
            </a:r>
          </a:p>
          <a:p>
            <a:pPr lvl="1" algn="just"/>
            <a:endParaRPr lang="en-US" smtClean="0">
              <a:ea typeface="ＭＳ Ｐゴシック" pitchFamily="34" charset="-128"/>
            </a:endParaRPr>
          </a:p>
          <a:p>
            <a:pPr algn="just"/>
            <a:r>
              <a:rPr lang="en-US" smtClean="0">
                <a:ea typeface="ＭＳ Ｐゴシック" pitchFamily="34" charset="-128"/>
              </a:rPr>
              <a:t>Even though the general problem is the same, there are different algorithms that deal with each one of the problems  </a:t>
            </a:r>
          </a:p>
        </p:txBody>
      </p:sp>
      <p:sp>
        <p:nvSpPr>
          <p:cNvPr id="21507" name="Slide Number Placeholder 3"/>
          <p:cNvSpPr>
            <a:spLocks noGrp="1"/>
          </p:cNvSpPr>
          <p:nvPr>
            <p:ph type="sldNum" sz="quarter" idx="10"/>
          </p:nvPr>
        </p:nvSpPr>
        <p:spPr>
          <a:noFill/>
        </p:spPr>
        <p:txBody>
          <a:bodyPr/>
          <a:lstStyle/>
          <a:p>
            <a:fld id="{CDA232E2-1BB5-414A-A9E4-C299CD0B8FDE}" type="slidenum">
              <a:rPr lang="en-US"/>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smtClean="0">
                <a:ea typeface="ＭＳ Ｐゴシック" pitchFamily="34" charset="-128"/>
              </a:rPr>
              <a:t>Spectral modularity maximization</a:t>
            </a:r>
          </a:p>
        </p:txBody>
      </p:sp>
      <p:sp>
        <p:nvSpPr>
          <p:cNvPr id="53250" name="Content Placeholder 2"/>
          <p:cNvSpPr>
            <a:spLocks noGrp="1"/>
          </p:cNvSpPr>
          <p:nvPr>
            <p:ph idx="1"/>
          </p:nvPr>
        </p:nvSpPr>
        <p:spPr/>
        <p:txBody>
          <a:bodyPr/>
          <a:lstStyle/>
          <a:p>
            <a:pPr algn="just"/>
            <a:r>
              <a:rPr lang="en-US" smtClean="0">
                <a:ea typeface="ＭＳ Ｐゴシック" pitchFamily="34" charset="-128"/>
              </a:rPr>
              <a:t>Using the above we can write the modularity of the network as:</a:t>
            </a:r>
          </a:p>
          <a:p>
            <a:pPr algn="just"/>
            <a:endParaRPr lang="en-US" smtClean="0">
              <a:ea typeface="ＭＳ Ｐゴシック" pitchFamily="34" charset="-128"/>
            </a:endParaRPr>
          </a:p>
          <a:p>
            <a:pPr algn="just"/>
            <a:r>
              <a:rPr lang="en-US" smtClean="0">
                <a:ea typeface="ＭＳ Ｐゴシック" pitchFamily="34" charset="-128"/>
              </a:rPr>
              <a:t>The above objective function is of the same form as the one for the spectral bisection</a:t>
            </a:r>
          </a:p>
          <a:p>
            <a:pPr lvl="1" algn="just"/>
            <a:r>
              <a:rPr lang="en-US" smtClean="0">
                <a:ea typeface="ＭＳ Ｐゴシック" pitchFamily="34" charset="-128"/>
              </a:rPr>
              <a:t>We still have the constraint</a:t>
            </a:r>
          </a:p>
          <a:p>
            <a:pPr lvl="1" algn="just"/>
            <a:r>
              <a:rPr lang="en-US" smtClean="0">
                <a:ea typeface="ＭＳ Ｐゴシック" pitchFamily="34" charset="-128"/>
              </a:rPr>
              <a:t>The only difference is that we do not have the constraint for the sizes in the groups</a:t>
            </a:r>
          </a:p>
          <a:p>
            <a:pPr lvl="1" algn="just"/>
            <a:r>
              <a:rPr lang="en-US" smtClean="0">
                <a:ea typeface="ＭＳ Ｐゴシック" pitchFamily="34" charset="-128"/>
              </a:rPr>
              <a:t>As before we solve the problem using the relaxation method</a:t>
            </a:r>
          </a:p>
          <a:p>
            <a:pPr lvl="2" algn="just"/>
            <a:r>
              <a:rPr lang="en-US" smtClean="0">
                <a:ea typeface="ＭＳ Ｐゴシック" pitchFamily="34" charset="-128"/>
              </a:rPr>
              <a:t>One Lagrange multiplier now</a:t>
            </a:r>
          </a:p>
        </p:txBody>
      </p:sp>
      <p:sp>
        <p:nvSpPr>
          <p:cNvPr id="53251" name="Slide Number Placeholder 3"/>
          <p:cNvSpPr>
            <a:spLocks noGrp="1"/>
          </p:cNvSpPr>
          <p:nvPr>
            <p:ph type="sldNum" sz="quarter" idx="10"/>
          </p:nvPr>
        </p:nvSpPr>
        <p:spPr>
          <a:noFill/>
        </p:spPr>
        <p:txBody>
          <a:bodyPr/>
          <a:lstStyle/>
          <a:p>
            <a:fld id="{AFB12F8A-39EE-4B03-82AF-15B82D9F27FB}" type="slidenum">
              <a:rPr lang="en-US"/>
              <a:pPr/>
              <a:t>40</a:t>
            </a:fld>
            <a:endParaRPr lang="en-US"/>
          </a:p>
        </p:txBody>
      </p:sp>
      <p:graphicFrame>
        <p:nvGraphicFramePr>
          <p:cNvPr id="53252" name="Object 4"/>
          <p:cNvGraphicFramePr>
            <a:graphicFrameLocks noChangeAspect="1"/>
          </p:cNvGraphicFramePr>
          <p:nvPr/>
        </p:nvGraphicFramePr>
        <p:xfrm>
          <a:off x="2889250" y="2055813"/>
          <a:ext cx="4791075" cy="668337"/>
        </p:xfrm>
        <a:graphic>
          <a:graphicData uri="http://schemas.openxmlformats.org/presentationml/2006/ole">
            <mc:AlternateContent xmlns:mc="http://schemas.openxmlformats.org/markup-compatibility/2006">
              <mc:Choice xmlns:v="urn:schemas-microsoft-com:vml" Requires="v">
                <p:oleObj spid="_x0000_s53264" name="Equation" r:id="rId3" imgW="3276600" imgH="457200" progId="Equation.3">
                  <p:embed/>
                </p:oleObj>
              </mc:Choice>
              <mc:Fallback>
                <p:oleObj name="Equation" r:id="rId3" imgW="32766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250" y="2055813"/>
                        <a:ext cx="4791075" cy="668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3" name="Object 5"/>
          <p:cNvGraphicFramePr>
            <a:graphicFrameLocks noChangeAspect="1"/>
          </p:cNvGraphicFramePr>
          <p:nvPr/>
        </p:nvGraphicFramePr>
        <p:xfrm>
          <a:off x="5070475" y="3476625"/>
          <a:ext cx="820738" cy="541338"/>
        </p:xfrm>
        <a:graphic>
          <a:graphicData uri="http://schemas.openxmlformats.org/presentationml/2006/ole">
            <mc:AlternateContent xmlns:mc="http://schemas.openxmlformats.org/markup-compatibility/2006">
              <mc:Choice xmlns:v="urn:schemas-microsoft-com:vml" Requires="v">
                <p:oleObj spid="_x0000_s53265" name="Equation" r:id="rId5" imgW="558800" imgH="368300" progId="Equation.3">
                  <p:embed/>
                </p:oleObj>
              </mc:Choice>
              <mc:Fallback>
                <p:oleObj name="Equation" r:id="rId5" imgW="558800" imgH="3683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475" y="3476625"/>
                        <a:ext cx="820738"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smtClean="0">
                <a:ea typeface="ＭＳ Ｐゴシック" pitchFamily="34" charset="-128"/>
              </a:rPr>
              <a:t>Spectral modularity maximization</a:t>
            </a:r>
          </a:p>
        </p:txBody>
      </p:sp>
      <p:sp>
        <p:nvSpPr>
          <p:cNvPr id="54274" name="Content Placeholder 2"/>
          <p:cNvSpPr>
            <a:spLocks noGrp="1"/>
          </p:cNvSpPr>
          <p:nvPr>
            <p:ph idx="1"/>
          </p:nvPr>
        </p:nvSpPr>
        <p:spPr/>
        <p:txBody>
          <a:bodyPr/>
          <a:lstStyle/>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pPr algn="just"/>
            <a:r>
              <a:rPr lang="en-US" smtClean="0">
                <a:ea typeface="ＭＳ Ｐゴシック" pitchFamily="34" charset="-128"/>
              </a:rPr>
              <a:t>In other words vector s in this problem is an eigenvector of the modularity matrix</a:t>
            </a:r>
          </a:p>
          <a:p>
            <a:pPr lvl="1" algn="just"/>
            <a:r>
              <a:rPr lang="en-US" smtClean="0">
                <a:ea typeface="ＭＳ Ｐゴシック" pitchFamily="34" charset="-128"/>
              </a:rPr>
              <a:t>Hence, </a:t>
            </a:r>
          </a:p>
          <a:p>
            <a:pPr lvl="1" algn="just"/>
            <a:endParaRPr lang="en-US" smtClean="0">
              <a:ea typeface="ＭＳ Ｐゴシック" pitchFamily="34" charset="-128"/>
            </a:endParaRPr>
          </a:p>
          <a:p>
            <a:pPr algn="just"/>
            <a:r>
              <a:rPr lang="en-US" smtClean="0">
                <a:ea typeface="ＭＳ Ｐゴシック" pitchFamily="34" charset="-128"/>
              </a:rPr>
              <a:t>For maximum modularity, we pick vector s to be the eigenvector that corresponds to the maximum eigenvalue of the modularity matrix</a:t>
            </a:r>
          </a:p>
        </p:txBody>
      </p:sp>
      <p:sp>
        <p:nvSpPr>
          <p:cNvPr id="54275" name="Slide Number Placeholder 3"/>
          <p:cNvSpPr>
            <a:spLocks noGrp="1"/>
          </p:cNvSpPr>
          <p:nvPr>
            <p:ph type="sldNum" sz="quarter" idx="10"/>
          </p:nvPr>
        </p:nvSpPr>
        <p:spPr>
          <a:noFill/>
        </p:spPr>
        <p:txBody>
          <a:bodyPr/>
          <a:lstStyle/>
          <a:p>
            <a:fld id="{7FC3DEEF-3C5E-49AF-96A8-CB4B836F67AE}" type="slidenum">
              <a:rPr lang="en-US"/>
              <a:pPr/>
              <a:t>41</a:t>
            </a:fld>
            <a:endParaRPr lang="en-US"/>
          </a:p>
        </p:txBody>
      </p:sp>
      <p:graphicFrame>
        <p:nvGraphicFramePr>
          <p:cNvPr id="54276" name="Content Placeholder 4"/>
          <p:cNvGraphicFramePr>
            <a:graphicFrameLocks noChangeAspect="1"/>
          </p:cNvGraphicFramePr>
          <p:nvPr/>
        </p:nvGraphicFramePr>
        <p:xfrm>
          <a:off x="2582863" y="1200150"/>
          <a:ext cx="6438900" cy="1614488"/>
        </p:xfrm>
        <a:graphic>
          <a:graphicData uri="http://schemas.openxmlformats.org/presentationml/2006/ole">
            <mc:AlternateContent xmlns:mc="http://schemas.openxmlformats.org/markup-compatibility/2006">
              <mc:Choice xmlns:v="urn:schemas-microsoft-com:vml" Requires="v">
                <p:oleObj spid="_x0000_s54288" name="Equation" r:id="rId3" imgW="4660900" imgH="1168400" progId="Equation.3">
                  <p:embed/>
                </p:oleObj>
              </mc:Choice>
              <mc:Fallback>
                <p:oleObj name="Equation" r:id="rId3" imgW="4660900" imgH="1168400" progId="Equation.3">
                  <p:embed/>
                  <p:pic>
                    <p:nvPicPr>
                      <p:cNvPr id="0" name="Content Placeholder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863" y="1200150"/>
                        <a:ext cx="6438900" cy="161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77" name="Object 6"/>
          <p:cNvGraphicFramePr>
            <a:graphicFrameLocks noChangeAspect="1"/>
          </p:cNvGraphicFramePr>
          <p:nvPr/>
        </p:nvGraphicFramePr>
        <p:xfrm>
          <a:off x="2625725" y="3929063"/>
          <a:ext cx="1866900" cy="557212"/>
        </p:xfrm>
        <a:graphic>
          <a:graphicData uri="http://schemas.openxmlformats.org/presentationml/2006/ole">
            <mc:AlternateContent xmlns:mc="http://schemas.openxmlformats.org/markup-compatibility/2006">
              <mc:Choice xmlns:v="urn:schemas-microsoft-com:vml" Requires="v">
                <p:oleObj spid="_x0000_s54289" name="Equation" r:id="rId5" imgW="1320800" imgH="393700" progId="Equation.3">
                  <p:embed/>
                </p:oleObj>
              </mc:Choice>
              <mc:Fallback>
                <p:oleObj name="Equation" r:id="rId5" imgW="13208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5725" y="3929063"/>
                        <a:ext cx="1866900"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mtClean="0">
                <a:ea typeface="ＭＳ Ｐゴシック" pitchFamily="34" charset="-128"/>
              </a:rPr>
              <a:t>Spectral modularity maximization</a:t>
            </a:r>
          </a:p>
        </p:txBody>
      </p:sp>
      <p:sp>
        <p:nvSpPr>
          <p:cNvPr id="55298" name="Content Placeholder 2"/>
          <p:cNvSpPr>
            <a:spLocks noGrp="1"/>
          </p:cNvSpPr>
          <p:nvPr>
            <p:ph idx="1"/>
          </p:nvPr>
        </p:nvSpPr>
        <p:spPr/>
        <p:txBody>
          <a:bodyPr/>
          <a:lstStyle/>
          <a:p>
            <a:pPr algn="just"/>
            <a:r>
              <a:rPr lang="en-US" smtClean="0">
                <a:ea typeface="ＭＳ Ｐゴシック" pitchFamily="34" charset="-128"/>
              </a:rPr>
              <a:t>For removing the relaxation we want to maximize: s</a:t>
            </a:r>
            <a:r>
              <a:rPr lang="en-US" baseline="30000" smtClean="0">
                <a:ea typeface="ＭＳ Ｐゴシック" pitchFamily="34" charset="-128"/>
              </a:rPr>
              <a:t>T</a:t>
            </a:r>
            <a:r>
              <a:rPr lang="en-US" smtClean="0">
                <a:ea typeface="ＭＳ Ｐゴシック" pitchFamily="34" charset="-128"/>
              </a:rPr>
              <a:t>u</a:t>
            </a:r>
            <a:r>
              <a:rPr lang="en-US" b="0" baseline="-25000" smtClean="0">
                <a:ea typeface="ＭＳ Ｐゴシック" pitchFamily="34" charset="-128"/>
              </a:rPr>
              <a:t>1</a:t>
            </a:r>
            <a:r>
              <a:rPr lang="en-US" baseline="-25000" smtClean="0">
                <a:ea typeface="ＭＳ Ｐゴシック" pitchFamily="34" charset="-128"/>
              </a:rPr>
              <a:t> </a:t>
            </a:r>
            <a:r>
              <a:rPr lang="en-US" smtClean="0">
                <a:ea typeface="ＭＳ Ｐゴシック" pitchFamily="34" charset="-128"/>
              </a:rPr>
              <a:t>(why?) </a:t>
            </a:r>
          </a:p>
          <a:p>
            <a:pPr algn="just"/>
            <a:endParaRPr lang="en-US" smtClean="0">
              <a:ea typeface="ＭＳ Ｐゴシック" pitchFamily="34" charset="-128"/>
            </a:endParaRPr>
          </a:p>
          <a:p>
            <a:pPr algn="just"/>
            <a:r>
              <a:rPr lang="en-US" smtClean="0">
                <a:ea typeface="ＭＳ Ｐゴシック" pitchFamily="34" charset="-128"/>
              </a:rPr>
              <a:t>We approximate vector s as following: </a:t>
            </a:r>
          </a:p>
          <a:p>
            <a:pPr algn="just"/>
            <a:endParaRPr lang="en-US" smtClean="0">
              <a:ea typeface="ＭＳ Ｐゴシック" pitchFamily="34" charset="-128"/>
            </a:endParaRPr>
          </a:p>
          <a:p>
            <a:pPr algn="just"/>
            <a:endParaRPr lang="en-US" smtClean="0">
              <a:ea typeface="ＭＳ Ｐゴシック" pitchFamily="34" charset="-128"/>
            </a:endParaRPr>
          </a:p>
          <a:p>
            <a:pPr algn="just"/>
            <a:endParaRPr lang="en-US" smtClean="0">
              <a:ea typeface="ＭＳ Ｐゴシック" pitchFamily="34" charset="-128"/>
            </a:endParaRPr>
          </a:p>
          <a:p>
            <a:pPr algn="just"/>
            <a:r>
              <a:rPr lang="en-US" smtClean="0">
                <a:ea typeface="ＭＳ Ｐゴシック" pitchFamily="34" charset="-128"/>
              </a:rPr>
              <a:t>Modularity matrix is not sparse hence the running time can be high </a:t>
            </a:r>
          </a:p>
          <a:p>
            <a:pPr lvl="1" algn="just"/>
            <a:r>
              <a:rPr lang="en-US" smtClean="0">
                <a:ea typeface="ＭＳ Ｐゴシック" pitchFamily="34" charset="-128"/>
              </a:rPr>
              <a:t>By exploiting properties of the modularity matrix we can still compute the eigenvector in O(n</a:t>
            </a:r>
            <a:r>
              <a:rPr lang="en-US" baseline="30000" smtClean="0">
                <a:ea typeface="ＭＳ Ｐゴシック" pitchFamily="34" charset="-128"/>
              </a:rPr>
              <a:t>2</a:t>
            </a:r>
            <a:r>
              <a:rPr lang="en-US" smtClean="0">
                <a:ea typeface="ＭＳ Ｐゴシック" pitchFamily="34" charset="-128"/>
              </a:rPr>
              <a:t>) for a sparse network</a:t>
            </a:r>
          </a:p>
        </p:txBody>
      </p:sp>
      <p:sp>
        <p:nvSpPr>
          <p:cNvPr id="55299" name="Slide Number Placeholder 3"/>
          <p:cNvSpPr>
            <a:spLocks noGrp="1"/>
          </p:cNvSpPr>
          <p:nvPr>
            <p:ph type="sldNum" sz="quarter" idx="10"/>
          </p:nvPr>
        </p:nvSpPr>
        <p:spPr>
          <a:noFill/>
        </p:spPr>
        <p:txBody>
          <a:bodyPr/>
          <a:lstStyle/>
          <a:p>
            <a:fld id="{14113CE2-8304-4A0C-B257-BC99B70DDFD0}" type="slidenum">
              <a:rPr lang="en-US"/>
              <a:pPr/>
              <a:t>42</a:t>
            </a:fld>
            <a:endParaRPr lang="en-US"/>
          </a:p>
        </p:txBody>
      </p:sp>
      <p:graphicFrame>
        <p:nvGraphicFramePr>
          <p:cNvPr id="55300" name="Object 4"/>
          <p:cNvGraphicFramePr>
            <a:graphicFrameLocks noChangeAspect="1"/>
          </p:cNvGraphicFramePr>
          <p:nvPr/>
        </p:nvGraphicFramePr>
        <p:xfrm>
          <a:off x="3937000" y="3211513"/>
          <a:ext cx="2000250" cy="1025525"/>
        </p:xfrm>
        <a:graphic>
          <a:graphicData uri="http://schemas.openxmlformats.org/presentationml/2006/ole">
            <mc:AlternateContent xmlns:mc="http://schemas.openxmlformats.org/markup-compatibility/2006">
              <mc:Choice xmlns:v="urn:schemas-microsoft-com:vml" Requires="v">
                <p:oleObj spid="_x0000_s55306" name="Equation" r:id="rId4" imgW="1460500" imgH="749300" progId="Equation.3">
                  <p:embed/>
                </p:oleObj>
              </mc:Choice>
              <mc:Fallback>
                <p:oleObj name="Equation" r:id="rId4" imgW="1460500" imgH="7493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00" y="3211513"/>
                        <a:ext cx="2000250"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smtClean="0">
                <a:ea typeface="ＭＳ Ｐゴシック" pitchFamily="34" charset="-128"/>
              </a:rPr>
              <a:t>Division into more than two groups</a:t>
            </a:r>
          </a:p>
        </p:txBody>
      </p:sp>
      <p:sp>
        <p:nvSpPr>
          <p:cNvPr id="57346" name="Content Placeholder 2"/>
          <p:cNvSpPr>
            <a:spLocks noGrp="1"/>
          </p:cNvSpPr>
          <p:nvPr>
            <p:ph idx="1"/>
          </p:nvPr>
        </p:nvSpPr>
        <p:spPr/>
        <p:txBody>
          <a:bodyPr/>
          <a:lstStyle/>
          <a:p>
            <a:pPr algn="just"/>
            <a:r>
              <a:rPr lang="en-US" smtClean="0">
                <a:ea typeface="ＭＳ Ｐゴシック" pitchFamily="34" charset="-128"/>
              </a:rPr>
              <a:t>In the case of community detection we cannot simply continue dividing the output pairs of the community detection algorithms for two communities</a:t>
            </a:r>
          </a:p>
          <a:p>
            <a:pPr lvl="1" algn="just"/>
            <a:r>
              <a:rPr lang="en-US" smtClean="0">
                <a:ea typeface="ＭＳ Ｐゴシック" pitchFamily="34" charset="-128"/>
              </a:rPr>
              <a:t>The modularity of the complete network does not break up into independent contributions from the separate communities</a:t>
            </a:r>
          </a:p>
          <a:p>
            <a:pPr lvl="1" algn="just"/>
            <a:endParaRPr lang="en-US" smtClean="0">
              <a:ea typeface="ＭＳ Ｐゴシック" pitchFamily="34" charset="-128"/>
            </a:endParaRPr>
          </a:p>
          <a:p>
            <a:pPr algn="just"/>
            <a:r>
              <a:rPr lang="en-US" smtClean="0">
                <a:ea typeface="ＭＳ Ｐゴシック" pitchFamily="34" charset="-128"/>
              </a:rPr>
              <a:t>We must explicitly consider the change ΔQ in the modularity of the entire network upon further bisecting the community c of size n</a:t>
            </a:r>
            <a:r>
              <a:rPr lang="en-US" baseline="-25000" smtClean="0">
                <a:ea typeface="ＭＳ Ｐゴシック" pitchFamily="34" charset="-128"/>
              </a:rPr>
              <a:t>c</a:t>
            </a:r>
            <a:r>
              <a:rPr lang="en-US" smtClean="0">
                <a:ea typeface="ＭＳ Ｐゴシック" pitchFamily="34" charset="-128"/>
              </a:rPr>
              <a:t> </a:t>
            </a:r>
          </a:p>
        </p:txBody>
      </p:sp>
      <p:sp>
        <p:nvSpPr>
          <p:cNvPr id="57347" name="Slide Number Placeholder 3"/>
          <p:cNvSpPr>
            <a:spLocks noGrp="1"/>
          </p:cNvSpPr>
          <p:nvPr>
            <p:ph type="sldNum" sz="quarter" idx="10"/>
          </p:nvPr>
        </p:nvSpPr>
        <p:spPr>
          <a:noFill/>
        </p:spPr>
        <p:txBody>
          <a:bodyPr/>
          <a:lstStyle/>
          <a:p>
            <a:fld id="{63F91EA7-AFAA-401B-BA8A-7666E39D8C11}" type="slidenum">
              <a:rPr lang="en-US"/>
              <a:pPr/>
              <a:t>43</a:t>
            </a:fld>
            <a:endParaRPr lang="en-US"/>
          </a:p>
        </p:txBody>
      </p:sp>
      <p:pic>
        <p:nvPicPr>
          <p:cNvPr id="57348" name="Picture 4"/>
          <p:cNvPicPr>
            <a:picLocks noChangeAspect="1"/>
          </p:cNvPicPr>
          <p:nvPr/>
        </p:nvPicPr>
        <p:blipFill>
          <a:blip r:embed="rId2"/>
          <a:srcRect/>
          <a:stretch>
            <a:fillRect/>
          </a:stretch>
        </p:blipFill>
        <p:spPr bwMode="auto">
          <a:xfrm>
            <a:off x="2298700" y="4997450"/>
            <a:ext cx="5178425" cy="1703388"/>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smtClean="0">
                <a:ea typeface="ＭＳ Ｐゴシック" pitchFamily="34" charset="-128"/>
              </a:rPr>
              <a:t>Division into more than two groups</a:t>
            </a:r>
          </a:p>
        </p:txBody>
      </p:sp>
      <p:sp>
        <p:nvSpPr>
          <p:cNvPr id="58370" name="Content Placeholder 2"/>
          <p:cNvSpPr>
            <a:spLocks noGrp="1"/>
          </p:cNvSpPr>
          <p:nvPr>
            <p:ph idx="1"/>
          </p:nvPr>
        </p:nvSpPr>
        <p:spPr/>
        <p:txBody>
          <a:bodyPr/>
          <a:lstStyle/>
          <a:p>
            <a:pPr algn="just"/>
            <a:r>
              <a:rPr lang="en-US" smtClean="0">
                <a:ea typeface="ＭＳ Ｐゴシック" pitchFamily="34" charset="-128"/>
              </a:rPr>
              <a:t>The above problem has the same format as the spectral modularity maximization</a:t>
            </a:r>
          </a:p>
          <a:p>
            <a:pPr lvl="1" algn="just"/>
            <a:r>
              <a:rPr lang="en-US" smtClean="0">
                <a:ea typeface="ＭＳ Ｐゴシック" pitchFamily="34" charset="-128"/>
              </a:rPr>
              <a:t>Hence, we find the leading eigenvector of B</a:t>
            </a:r>
            <a:r>
              <a:rPr lang="en-US" baseline="30000" smtClean="0">
                <a:ea typeface="ＭＳ Ｐゴシック" pitchFamily="34" charset="-128"/>
              </a:rPr>
              <a:t>(c) </a:t>
            </a:r>
            <a:r>
              <a:rPr lang="en-US" smtClean="0">
                <a:ea typeface="ＭＳ Ｐゴシック" pitchFamily="34" charset="-128"/>
              </a:rPr>
              <a:t>and divide the network according to the signs of its elements</a:t>
            </a:r>
          </a:p>
          <a:p>
            <a:pPr lvl="1" algn="just"/>
            <a:endParaRPr lang="en-US" smtClean="0">
              <a:ea typeface="ＭＳ Ｐゴシック" pitchFamily="34" charset="-128"/>
            </a:endParaRPr>
          </a:p>
          <a:p>
            <a:pPr algn="just"/>
            <a:r>
              <a:rPr lang="en-US" smtClean="0">
                <a:ea typeface="ＭＳ Ｐゴシック" pitchFamily="34" charset="-128"/>
              </a:rPr>
              <a:t>When do we stop this iterative process?</a:t>
            </a:r>
          </a:p>
          <a:p>
            <a:pPr lvl="1" algn="just"/>
            <a:r>
              <a:rPr lang="en-US" smtClean="0">
                <a:ea typeface="ＭＳ Ｐゴシック" pitchFamily="34" charset="-128"/>
              </a:rPr>
              <a:t>If we are unable to find any division of a community that results in a positive change ΔQ in the modularity, we leave that community undivided</a:t>
            </a:r>
          </a:p>
          <a:p>
            <a:pPr lvl="2" algn="just"/>
            <a:r>
              <a:rPr lang="en-US" smtClean="0">
                <a:ea typeface="ＭＳ Ｐゴシック" pitchFamily="34" charset="-128"/>
              </a:rPr>
              <a:t>The leading eigenvector will have all elements with the same sign</a:t>
            </a:r>
          </a:p>
          <a:p>
            <a:pPr lvl="1" algn="just"/>
            <a:r>
              <a:rPr lang="en-US" smtClean="0">
                <a:ea typeface="ＭＳ Ｐゴシック" pitchFamily="34" charset="-128"/>
              </a:rPr>
              <a:t>When we have subdivided the network to the point where all communities are in this indivisible state, the algorithm terminates</a:t>
            </a:r>
          </a:p>
          <a:p>
            <a:pPr lvl="1" algn="just"/>
            <a:endParaRPr lang="en-US" smtClean="0">
              <a:ea typeface="ＭＳ Ｐゴシック" pitchFamily="34" charset="-128"/>
            </a:endParaRPr>
          </a:p>
        </p:txBody>
      </p:sp>
      <p:sp>
        <p:nvSpPr>
          <p:cNvPr id="58371" name="Slide Number Placeholder 3"/>
          <p:cNvSpPr>
            <a:spLocks noGrp="1"/>
          </p:cNvSpPr>
          <p:nvPr>
            <p:ph type="sldNum" sz="quarter" idx="10"/>
          </p:nvPr>
        </p:nvSpPr>
        <p:spPr>
          <a:noFill/>
        </p:spPr>
        <p:txBody>
          <a:bodyPr/>
          <a:lstStyle/>
          <a:p>
            <a:fld id="{BEA27A53-7A84-4D72-8A87-D455DAA2BA33}" type="slidenum">
              <a:rPr lang="en-US"/>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smtClean="0">
                <a:ea typeface="ＭＳ Ｐゴシック" pitchFamily="34" charset="-128"/>
              </a:rPr>
              <a:t>Division into more than two groups</a:t>
            </a:r>
          </a:p>
        </p:txBody>
      </p:sp>
      <p:sp>
        <p:nvSpPr>
          <p:cNvPr id="59394" name="Content Placeholder 2"/>
          <p:cNvSpPr>
            <a:spLocks noGrp="1"/>
          </p:cNvSpPr>
          <p:nvPr>
            <p:ph idx="1"/>
          </p:nvPr>
        </p:nvSpPr>
        <p:spPr/>
        <p:txBody>
          <a:bodyPr/>
          <a:lstStyle/>
          <a:p>
            <a:r>
              <a:rPr lang="en-US" smtClean="0">
                <a:ea typeface="ＭＳ Ｐゴシック" pitchFamily="34" charset="-128"/>
              </a:rPr>
              <a:t>The repeated bisection is by no means perfect</a:t>
            </a: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pPr algn="just"/>
            <a:r>
              <a:rPr lang="en-US" smtClean="0">
                <a:ea typeface="ＭＳ Ｐゴシック" pitchFamily="34" charset="-128"/>
              </a:rPr>
              <a:t>As we have mentioned we can even attempt to find directly the maximum modularity over divisions into any number of groups</a:t>
            </a:r>
          </a:p>
          <a:p>
            <a:pPr lvl="1" algn="just"/>
            <a:r>
              <a:rPr lang="en-US" smtClean="0">
                <a:ea typeface="ＭＳ Ｐゴシック" pitchFamily="34" charset="-128"/>
              </a:rPr>
              <a:t>This can, in principle, find better divisions</a:t>
            </a:r>
          </a:p>
          <a:p>
            <a:pPr lvl="2" algn="just"/>
            <a:r>
              <a:rPr lang="en-US" smtClean="0">
                <a:ea typeface="ＭＳ Ｐゴシック" pitchFamily="34" charset="-128"/>
              </a:rPr>
              <a:t>More complicated and slower</a:t>
            </a:r>
          </a:p>
        </p:txBody>
      </p:sp>
      <p:sp>
        <p:nvSpPr>
          <p:cNvPr id="59395" name="Slide Number Placeholder 3"/>
          <p:cNvSpPr>
            <a:spLocks noGrp="1"/>
          </p:cNvSpPr>
          <p:nvPr>
            <p:ph type="sldNum" sz="quarter" idx="10"/>
          </p:nvPr>
        </p:nvSpPr>
        <p:spPr>
          <a:noFill/>
        </p:spPr>
        <p:txBody>
          <a:bodyPr/>
          <a:lstStyle/>
          <a:p>
            <a:fld id="{63CC4FE8-38A6-40E9-AE07-C4E055C54FED}" type="slidenum">
              <a:rPr lang="en-US"/>
              <a:pPr/>
              <a:t>45</a:t>
            </a:fld>
            <a:endParaRPr lang="en-US"/>
          </a:p>
        </p:txBody>
      </p:sp>
      <p:pic>
        <p:nvPicPr>
          <p:cNvPr id="59396" name="Picture 4"/>
          <p:cNvPicPr>
            <a:picLocks noChangeAspect="1"/>
          </p:cNvPicPr>
          <p:nvPr/>
        </p:nvPicPr>
        <p:blipFill>
          <a:blip r:embed="rId2"/>
          <a:srcRect/>
          <a:stretch>
            <a:fillRect/>
          </a:stretch>
        </p:blipFill>
        <p:spPr bwMode="auto">
          <a:xfrm>
            <a:off x="3378200" y="1958975"/>
            <a:ext cx="3654425" cy="1658938"/>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smtClean="0">
                <a:ea typeface="ＭＳ Ｐゴシック" pitchFamily="34" charset="-128"/>
              </a:rPr>
              <a:t>Other modularity maximization methods</a:t>
            </a:r>
          </a:p>
        </p:txBody>
      </p:sp>
      <p:sp>
        <p:nvSpPr>
          <p:cNvPr id="60418" name="Content Placeholder 2"/>
          <p:cNvSpPr>
            <a:spLocks noGrp="1"/>
          </p:cNvSpPr>
          <p:nvPr>
            <p:ph idx="1"/>
          </p:nvPr>
        </p:nvSpPr>
        <p:spPr/>
        <p:txBody>
          <a:bodyPr/>
          <a:lstStyle/>
          <a:p>
            <a:r>
              <a:rPr lang="en-US" smtClean="0">
                <a:ea typeface="ＭＳ Ｐゴシック" pitchFamily="34" charset="-128"/>
              </a:rPr>
              <a:t>Simulated annealing</a:t>
            </a:r>
          </a:p>
          <a:p>
            <a:r>
              <a:rPr lang="en-US" smtClean="0">
                <a:ea typeface="ＭＳ Ｐゴシック" pitchFamily="34" charset="-128"/>
              </a:rPr>
              <a:t>Genetic algorithms</a:t>
            </a:r>
          </a:p>
          <a:p>
            <a:r>
              <a:rPr lang="en-US" smtClean="0">
                <a:ea typeface="ＭＳ Ｐゴシック" pitchFamily="34" charset="-128"/>
              </a:rPr>
              <a:t>Greedy algorithms</a:t>
            </a:r>
          </a:p>
          <a:p>
            <a:pPr lvl="1"/>
            <a:r>
              <a:rPr lang="en-US" smtClean="0">
                <a:ea typeface="ＭＳ Ｐゴシック" pitchFamily="34" charset="-128"/>
              </a:rPr>
              <a:t>We begin with every node belonging to a different community</a:t>
            </a:r>
          </a:p>
          <a:p>
            <a:pPr lvl="1" algn="just"/>
            <a:r>
              <a:rPr lang="en-US" smtClean="0">
                <a:ea typeface="ＭＳ Ｐゴシック" pitchFamily="34" charset="-128"/>
              </a:rPr>
              <a:t>At every step we combine the pair of groups whose amalgamation gives the biggest increase in modularity, or the smallest decrease if no choice gives an increase</a:t>
            </a:r>
          </a:p>
          <a:p>
            <a:pPr lvl="1" algn="just"/>
            <a:r>
              <a:rPr lang="en-US" smtClean="0">
                <a:ea typeface="ＭＳ Ｐゴシック" pitchFamily="34" charset="-128"/>
              </a:rPr>
              <a:t>Eventually all vertices are combined into a single group</a:t>
            </a:r>
          </a:p>
          <a:p>
            <a:pPr lvl="1" algn="just"/>
            <a:r>
              <a:rPr lang="en-US" smtClean="0">
                <a:ea typeface="ＭＳ Ｐゴシック" pitchFamily="34" charset="-128"/>
              </a:rPr>
              <a:t>We then trace back the states over which the network passed and we select the one with the highest value of modularity</a:t>
            </a:r>
          </a:p>
          <a:p>
            <a:pPr lvl="1" algn="just"/>
            <a:r>
              <a:rPr lang="en-US" smtClean="0">
                <a:ea typeface="ＭＳ Ｐゴシック" pitchFamily="34" charset="-128"/>
              </a:rPr>
              <a:t>Time complexity O(nlog</a:t>
            </a:r>
            <a:r>
              <a:rPr lang="en-US" baseline="30000" smtClean="0">
                <a:ea typeface="ＭＳ Ｐゴシック" pitchFamily="34" charset="-128"/>
              </a:rPr>
              <a:t>2</a:t>
            </a:r>
            <a:r>
              <a:rPr lang="en-US" smtClean="0">
                <a:ea typeface="ＭＳ Ｐゴシック" pitchFamily="34" charset="-128"/>
              </a:rPr>
              <a:t>n)</a:t>
            </a:r>
          </a:p>
          <a:p>
            <a:pPr lvl="2" algn="just"/>
            <a:r>
              <a:rPr lang="en-US" smtClean="0">
                <a:ea typeface="ＭＳ Ｐゴシック" pitchFamily="34" charset="-128"/>
              </a:rPr>
              <a:t>The modularity achieved with greedy algorithms is slightly lower but it is much faster compared to the other two approaches</a:t>
            </a:r>
          </a:p>
        </p:txBody>
      </p:sp>
      <p:sp>
        <p:nvSpPr>
          <p:cNvPr id="60419" name="Slide Number Placeholder 3"/>
          <p:cNvSpPr>
            <a:spLocks noGrp="1"/>
          </p:cNvSpPr>
          <p:nvPr>
            <p:ph type="sldNum" sz="quarter" idx="10"/>
          </p:nvPr>
        </p:nvSpPr>
        <p:spPr>
          <a:noFill/>
        </p:spPr>
        <p:txBody>
          <a:bodyPr/>
          <a:lstStyle/>
          <a:p>
            <a:fld id="{62773748-5361-40AB-A6D3-E28362CCF0A3}" type="slidenum">
              <a:rPr lang="en-US"/>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smtClean="0">
                <a:ea typeface="ＭＳ Ｐゴシック" pitchFamily="34" charset="-128"/>
              </a:rPr>
              <a:t>Betweenness-based method</a:t>
            </a:r>
          </a:p>
        </p:txBody>
      </p:sp>
      <p:sp>
        <p:nvSpPr>
          <p:cNvPr id="61442" name="Content Placeholder 2"/>
          <p:cNvSpPr>
            <a:spLocks noGrp="1"/>
          </p:cNvSpPr>
          <p:nvPr>
            <p:ph idx="1"/>
          </p:nvPr>
        </p:nvSpPr>
        <p:spPr/>
        <p:txBody>
          <a:bodyPr/>
          <a:lstStyle/>
          <a:p>
            <a:pPr algn="just"/>
            <a:r>
              <a:rPr lang="en-US" smtClean="0">
                <a:ea typeface="ＭＳ Ｐゴシック" pitchFamily="34" charset="-128"/>
              </a:rPr>
              <a:t>While graph partitioning is a problem well-defined objective function (i.e., minimize cut set) the same does not hold true for community detection</a:t>
            </a:r>
          </a:p>
          <a:p>
            <a:pPr lvl="1" algn="just"/>
            <a:r>
              <a:rPr lang="en-US" smtClean="0">
                <a:ea typeface="ＭＳ Ｐゴシック" pitchFamily="34" charset="-128"/>
              </a:rPr>
              <a:t>Modularity maximization is only one of the possible ways to tackle the problem</a:t>
            </a:r>
          </a:p>
          <a:p>
            <a:pPr lvl="1" algn="just"/>
            <a:r>
              <a:rPr lang="en-US" smtClean="0">
                <a:ea typeface="ＭＳ Ｐゴシック" pitchFamily="34" charset="-128"/>
              </a:rPr>
              <a:t>Different objective functions can lead to different algorithms</a:t>
            </a:r>
          </a:p>
          <a:p>
            <a:pPr lvl="1" algn="just"/>
            <a:endParaRPr lang="en-US" smtClean="0">
              <a:ea typeface="ＭＳ Ｐゴシック" pitchFamily="34" charset="-128"/>
            </a:endParaRPr>
          </a:p>
          <a:p>
            <a:pPr algn="just"/>
            <a:r>
              <a:rPr lang="en-US" smtClean="0">
                <a:ea typeface="ＭＳ Ｐゴシック" pitchFamily="34" charset="-128"/>
              </a:rPr>
              <a:t>One alternative to modularity maximization is to find edges that lie between communities</a:t>
            </a:r>
          </a:p>
          <a:p>
            <a:pPr lvl="1" algn="just"/>
            <a:r>
              <a:rPr lang="en-US" smtClean="0">
                <a:ea typeface="ＭＳ Ｐゴシック" pitchFamily="34" charset="-128"/>
              </a:rPr>
              <a:t>Once we remove them we will be left with just the isolated communities</a:t>
            </a:r>
          </a:p>
        </p:txBody>
      </p:sp>
      <p:sp>
        <p:nvSpPr>
          <p:cNvPr id="61443" name="Slide Number Placeholder 3"/>
          <p:cNvSpPr>
            <a:spLocks noGrp="1"/>
          </p:cNvSpPr>
          <p:nvPr>
            <p:ph type="sldNum" sz="quarter" idx="10"/>
          </p:nvPr>
        </p:nvSpPr>
        <p:spPr>
          <a:noFill/>
        </p:spPr>
        <p:txBody>
          <a:bodyPr/>
          <a:lstStyle/>
          <a:p>
            <a:fld id="{F083A779-F4FC-4614-9F64-A176B1BEC6B4}" type="slidenum">
              <a:rPr lang="en-US"/>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smtClean="0">
                <a:ea typeface="ＭＳ Ｐゴシック" pitchFamily="34" charset="-128"/>
              </a:rPr>
              <a:t>Betweenness-based method</a:t>
            </a:r>
          </a:p>
        </p:txBody>
      </p:sp>
      <p:sp>
        <p:nvSpPr>
          <p:cNvPr id="62466" name="Content Placeholder 2"/>
          <p:cNvSpPr>
            <a:spLocks noGrp="1"/>
          </p:cNvSpPr>
          <p:nvPr>
            <p:ph idx="1"/>
          </p:nvPr>
        </p:nvSpPr>
        <p:spPr/>
        <p:txBody>
          <a:bodyPr/>
          <a:lstStyle/>
          <a:p>
            <a:pPr algn="just"/>
            <a:r>
              <a:rPr lang="en-US" i="1" smtClean="0">
                <a:ea typeface="ＭＳ Ｐゴシック" pitchFamily="34" charset="-128"/>
              </a:rPr>
              <a:t>Edge betweenness </a:t>
            </a:r>
            <a:r>
              <a:rPr lang="en-US" smtClean="0">
                <a:ea typeface="ＭＳ Ｐゴシック" pitchFamily="34" charset="-128"/>
              </a:rPr>
              <a:t>is the number of geodesic paths that go through an edge</a:t>
            </a:r>
          </a:p>
          <a:p>
            <a:pPr algn="just"/>
            <a:endParaRPr lang="en-US" i="1" smtClean="0">
              <a:ea typeface="ＭＳ Ｐゴシック" pitchFamily="34" charset="-128"/>
            </a:endParaRPr>
          </a:p>
          <a:p>
            <a:pPr algn="just"/>
            <a:r>
              <a:rPr lang="en-US" smtClean="0">
                <a:ea typeface="ＭＳ Ｐゴシック" pitchFamily="34" charset="-128"/>
              </a:rPr>
              <a:t>Edges that lie between communities are expected to have high betweenness because they will connect roughly all pairs of vertices between the communities</a:t>
            </a:r>
          </a:p>
          <a:p>
            <a:pPr lvl="1" algn="just"/>
            <a:r>
              <a:rPr lang="en-US" smtClean="0">
                <a:ea typeface="ＭＳ Ｐゴシック" pitchFamily="34" charset="-128"/>
              </a:rPr>
              <a:t>Time to calculate edge betweenness is O(n(m+n))</a:t>
            </a:r>
          </a:p>
          <a:p>
            <a:pPr lvl="1" algn="just"/>
            <a:endParaRPr lang="en-US" smtClean="0">
              <a:ea typeface="ＭＳ Ｐゴシック" pitchFamily="34" charset="-128"/>
            </a:endParaRPr>
          </a:p>
          <a:p>
            <a:pPr algn="just"/>
            <a:endParaRPr lang="en-US" smtClean="0">
              <a:ea typeface="ＭＳ Ｐゴシック" pitchFamily="34" charset="-128"/>
            </a:endParaRPr>
          </a:p>
        </p:txBody>
      </p:sp>
      <p:sp>
        <p:nvSpPr>
          <p:cNvPr id="62467" name="Slide Number Placeholder 3"/>
          <p:cNvSpPr>
            <a:spLocks noGrp="1"/>
          </p:cNvSpPr>
          <p:nvPr>
            <p:ph type="sldNum" sz="quarter" idx="10"/>
          </p:nvPr>
        </p:nvSpPr>
        <p:spPr>
          <a:noFill/>
        </p:spPr>
        <p:txBody>
          <a:bodyPr/>
          <a:lstStyle/>
          <a:p>
            <a:fld id="{17EB3918-B662-4D5D-B406-CDF71C0E0F5C}" type="slidenum">
              <a:rPr lang="en-US"/>
              <a:pPr/>
              <a:t>48</a:t>
            </a:fld>
            <a:endParaRPr lang="en-US"/>
          </a:p>
        </p:txBody>
      </p:sp>
      <p:pic>
        <p:nvPicPr>
          <p:cNvPr id="62468" name="Picture 4"/>
          <p:cNvPicPr>
            <a:picLocks noChangeAspect="1"/>
          </p:cNvPicPr>
          <p:nvPr/>
        </p:nvPicPr>
        <p:blipFill>
          <a:blip r:embed="rId2"/>
          <a:srcRect/>
          <a:stretch>
            <a:fillRect/>
          </a:stretch>
        </p:blipFill>
        <p:spPr bwMode="auto">
          <a:xfrm>
            <a:off x="2365375" y="4186238"/>
            <a:ext cx="5413375" cy="2671762"/>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smtClean="0">
                <a:ea typeface="ＭＳ Ｐゴシック" pitchFamily="34" charset="-128"/>
              </a:rPr>
              <a:t>Betweenness-based method</a:t>
            </a:r>
          </a:p>
        </p:txBody>
      </p:sp>
      <p:sp>
        <p:nvSpPr>
          <p:cNvPr id="63490" name="Content Placeholder 2"/>
          <p:cNvSpPr>
            <a:spLocks noGrp="1"/>
          </p:cNvSpPr>
          <p:nvPr>
            <p:ph idx="1"/>
          </p:nvPr>
        </p:nvSpPr>
        <p:spPr/>
        <p:txBody>
          <a:bodyPr/>
          <a:lstStyle/>
          <a:p>
            <a:r>
              <a:rPr lang="en-US" smtClean="0">
                <a:ea typeface="ＭＳ Ｐゴシック" pitchFamily="34" charset="-128"/>
              </a:rPr>
              <a:t>We calculate the betweenness of each edge</a:t>
            </a:r>
          </a:p>
          <a:p>
            <a:endParaRPr lang="en-US" smtClean="0">
              <a:ea typeface="ＭＳ Ｐゴシック" pitchFamily="34" charset="-128"/>
            </a:endParaRPr>
          </a:p>
          <a:p>
            <a:r>
              <a:rPr lang="en-US" smtClean="0">
                <a:ea typeface="ＭＳ Ｐゴシック" pitchFamily="34" charset="-128"/>
              </a:rPr>
              <a:t>We find the edge with the highest score and remove it</a:t>
            </a:r>
          </a:p>
          <a:p>
            <a:endParaRPr lang="en-US" smtClean="0">
              <a:ea typeface="ＭＳ Ｐゴシック" pitchFamily="34" charset="-128"/>
            </a:endParaRPr>
          </a:p>
          <a:p>
            <a:pPr algn="just"/>
            <a:r>
              <a:rPr lang="en-US" smtClean="0">
                <a:ea typeface="ＭＳ Ｐゴシック" pitchFamily="34" charset="-128"/>
              </a:rPr>
              <a:t>We recalculate the betweenness of the remaining edges, since geodesic paths will have changed</a:t>
            </a:r>
          </a:p>
          <a:p>
            <a:pPr algn="just"/>
            <a:endParaRPr lang="en-US" smtClean="0">
              <a:ea typeface="ＭＳ Ｐゴシック" pitchFamily="34" charset="-128"/>
            </a:endParaRPr>
          </a:p>
          <a:p>
            <a:pPr algn="just"/>
            <a:r>
              <a:rPr lang="en-US" smtClean="0">
                <a:ea typeface="ＭＳ Ｐゴシック" pitchFamily="34" charset="-128"/>
              </a:rPr>
              <a:t>Repeat the above process until we eventually have a completely disconnected network</a:t>
            </a:r>
          </a:p>
          <a:p>
            <a:pPr lvl="1" algn="just"/>
            <a:r>
              <a:rPr lang="en-US" smtClean="0">
                <a:ea typeface="ＭＳ Ｐゴシック" pitchFamily="34" charset="-128"/>
              </a:rPr>
              <a:t>Singleton vertices</a:t>
            </a:r>
          </a:p>
        </p:txBody>
      </p:sp>
      <p:sp>
        <p:nvSpPr>
          <p:cNvPr id="63491" name="Slide Number Placeholder 3"/>
          <p:cNvSpPr>
            <a:spLocks noGrp="1"/>
          </p:cNvSpPr>
          <p:nvPr>
            <p:ph type="sldNum" sz="quarter" idx="10"/>
          </p:nvPr>
        </p:nvSpPr>
        <p:spPr>
          <a:noFill/>
        </p:spPr>
        <p:txBody>
          <a:bodyPr/>
          <a:lstStyle/>
          <a:p>
            <a:fld id="{6BE191DA-A516-4DD2-A13F-B939F6830CC9}" type="slidenum">
              <a:rPr lang="en-US"/>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smtClean="0">
                <a:ea typeface="ＭＳ Ｐゴシック" pitchFamily="34" charset="-128"/>
              </a:rPr>
              <a:t>Graph partitioning</a:t>
            </a:r>
          </a:p>
        </p:txBody>
      </p:sp>
      <p:sp>
        <p:nvSpPr>
          <p:cNvPr id="22530" name="Content Placeholder 2"/>
          <p:cNvSpPr>
            <a:spLocks noGrp="1"/>
          </p:cNvSpPr>
          <p:nvPr>
            <p:ph idx="1"/>
          </p:nvPr>
        </p:nvSpPr>
        <p:spPr/>
        <p:txBody>
          <a:bodyPr/>
          <a:lstStyle/>
          <a:p>
            <a:r>
              <a:rPr lang="en-US" smtClean="0">
                <a:ea typeface="ＭＳ Ｐゴシック" pitchFamily="34" charset="-128"/>
              </a:rPr>
              <a:t>In graph partitioning the number of groups k is pre-defined</a:t>
            </a:r>
          </a:p>
          <a:p>
            <a:endParaRPr lang="en-US" smtClean="0">
              <a:ea typeface="ＭＳ Ｐゴシック" pitchFamily="34" charset="-128"/>
            </a:endParaRPr>
          </a:p>
          <a:p>
            <a:pPr algn="just"/>
            <a:r>
              <a:rPr lang="en-US" smtClean="0">
                <a:ea typeface="ＭＳ Ｐゴシック" pitchFamily="34" charset="-128"/>
              </a:rPr>
              <a:t>In particular, we want to divide the network vertices into k non-overlapping groups of given sizes such that the number of edges across groups are minimized </a:t>
            </a:r>
          </a:p>
          <a:p>
            <a:pPr lvl="1" algn="just"/>
            <a:r>
              <a:rPr lang="en-US" smtClean="0">
                <a:ea typeface="ＭＳ Ｐゴシック" pitchFamily="34" charset="-128"/>
              </a:rPr>
              <a:t>Sizes can also be provided in approximation only </a:t>
            </a:r>
          </a:p>
          <a:p>
            <a:pPr lvl="2" algn="just"/>
            <a:r>
              <a:rPr lang="en-US" smtClean="0">
                <a:ea typeface="ＭＳ Ｐゴシック" pitchFamily="34" charset="-128"/>
              </a:rPr>
              <a:t>E.g., within specific range</a:t>
            </a:r>
          </a:p>
          <a:p>
            <a:pPr lvl="1" algn="just"/>
            <a:r>
              <a:rPr lang="en-US" smtClean="0">
                <a:ea typeface="ＭＳ Ｐゴシック" pitchFamily="34" charset="-128"/>
              </a:rPr>
              <a:t>E.g., divide the network nodes into two groups of equal size, such that the number of edges between them is minimized</a:t>
            </a:r>
          </a:p>
          <a:p>
            <a:pPr lvl="1" algn="just"/>
            <a:endParaRPr lang="en-US" smtClean="0">
              <a:ea typeface="ＭＳ Ｐゴシック" pitchFamily="34" charset="-128"/>
            </a:endParaRPr>
          </a:p>
          <a:p>
            <a:pPr algn="just"/>
            <a:r>
              <a:rPr lang="en-US" smtClean="0">
                <a:ea typeface="ＭＳ Ｐゴシック" pitchFamily="34" charset="-128"/>
              </a:rPr>
              <a:t>Graph partitioning is useful in parallel processing of numerical solutions of network processes</a:t>
            </a:r>
          </a:p>
        </p:txBody>
      </p:sp>
      <p:sp>
        <p:nvSpPr>
          <p:cNvPr id="22531" name="Slide Number Placeholder 3"/>
          <p:cNvSpPr>
            <a:spLocks noGrp="1"/>
          </p:cNvSpPr>
          <p:nvPr>
            <p:ph type="sldNum" sz="quarter" idx="10"/>
          </p:nvPr>
        </p:nvSpPr>
        <p:spPr>
          <a:noFill/>
        </p:spPr>
        <p:txBody>
          <a:bodyPr/>
          <a:lstStyle/>
          <a:p>
            <a:fld id="{015C9CE2-115A-4536-AAD3-A7E3F2D02BE9}" type="slidenum">
              <a:rPr lang="en-US"/>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smtClean="0">
                <a:ea typeface="ＭＳ Ｐゴシック" pitchFamily="34" charset="-128"/>
              </a:rPr>
              <a:t>Betweenness-based method</a:t>
            </a:r>
          </a:p>
        </p:txBody>
      </p:sp>
      <p:sp>
        <p:nvSpPr>
          <p:cNvPr id="3" name="Content Placeholder 2"/>
          <p:cNvSpPr>
            <a:spLocks noGrp="1"/>
          </p:cNvSpPr>
          <p:nvPr>
            <p:ph idx="1"/>
          </p:nvPr>
        </p:nvSpPr>
        <p:spPr/>
        <p:txBody>
          <a:bodyPr/>
          <a:lstStyle/>
          <a:p>
            <a:pPr algn="just">
              <a:buFont typeface="Wingdings" charset="0"/>
              <a:buChar char="l"/>
              <a:defRPr/>
            </a:pPr>
            <a:r>
              <a:rPr lang="en-US" dirty="0" smtClean="0"/>
              <a:t>The states of the network passes through the above procedure can be represented using a </a:t>
            </a:r>
            <a:r>
              <a:rPr lang="en-US" dirty="0" err="1" smtClean="0"/>
              <a:t>dendrogram</a:t>
            </a:r>
            <a:endParaRPr lang="en-US" dirty="0"/>
          </a:p>
          <a:p>
            <a:pPr algn="just">
              <a:buFont typeface="Wingdings" charset="0"/>
              <a:buChar char="l"/>
              <a:defRPr/>
            </a:pPr>
            <a:r>
              <a:rPr lang="en-US" dirty="0" smtClean="0"/>
              <a:t>Leaves represent the final state (i.e., singleton nodes) while the top of the tree represents the starting state (i.e., a single community)</a:t>
            </a:r>
          </a:p>
          <a:p>
            <a:pPr lvl="1" algn="just">
              <a:buFont typeface="Wingdings" charset="0"/>
              <a:buChar char="§"/>
              <a:defRPr/>
            </a:pPr>
            <a:r>
              <a:rPr lang="en-US" dirty="0" smtClean="0"/>
              <a:t>Horizontal cuts represent intermediate configurations </a:t>
            </a:r>
            <a:endParaRPr lang="en-US" dirty="0"/>
          </a:p>
          <a:p>
            <a:pPr algn="just">
              <a:buFont typeface="Wingdings" charset="0"/>
              <a:buChar char="l"/>
              <a:defRPr/>
            </a:pPr>
            <a:r>
              <a:rPr lang="en-US" dirty="0" smtClean="0"/>
              <a:t>This algorithm gives a selection of different possible decompositions of the network</a:t>
            </a:r>
          </a:p>
          <a:p>
            <a:pPr lvl="1" algn="just">
              <a:buFont typeface="Wingdings" charset="0"/>
              <a:buChar char="§"/>
              <a:defRPr/>
            </a:pPr>
            <a:r>
              <a:rPr lang="en-US" dirty="0" smtClean="0"/>
              <a:t>Coarse (i.e., top of the tree) </a:t>
            </a:r>
            <a:r>
              <a:rPr lang="en-US" dirty="0" err="1" smtClean="0"/>
              <a:t>vs</a:t>
            </a:r>
            <a:r>
              <a:rPr lang="en-US" dirty="0" smtClean="0"/>
              <a:t> fine </a:t>
            </a:r>
          </a:p>
          <a:p>
            <a:pPr marL="484187" lvl="1" indent="0" algn="just">
              <a:buFont typeface="Wingdings" charset="0"/>
              <a:buNone/>
              <a:defRPr/>
            </a:pPr>
            <a:r>
              <a:rPr lang="en-US" dirty="0" smtClean="0"/>
              <a:t>divisions (i.e., bottom of the tree)</a:t>
            </a:r>
            <a:endParaRPr lang="en-US" dirty="0"/>
          </a:p>
          <a:p>
            <a:pPr marL="484187" lvl="1" indent="0" algn="just">
              <a:buFont typeface="Wingdings" charset="0"/>
              <a:buNone/>
              <a:defRPr/>
            </a:pPr>
            <a:endParaRPr lang="en-US" dirty="0" smtClean="0"/>
          </a:p>
        </p:txBody>
      </p:sp>
      <p:sp>
        <p:nvSpPr>
          <p:cNvPr id="64515" name="Slide Number Placeholder 3"/>
          <p:cNvSpPr>
            <a:spLocks noGrp="1"/>
          </p:cNvSpPr>
          <p:nvPr>
            <p:ph type="sldNum" sz="quarter" idx="10"/>
          </p:nvPr>
        </p:nvSpPr>
        <p:spPr>
          <a:noFill/>
        </p:spPr>
        <p:txBody>
          <a:bodyPr/>
          <a:lstStyle/>
          <a:p>
            <a:fld id="{B8F83331-011B-42CF-8181-5F0F8D1D8CA4}" type="slidenum">
              <a:rPr lang="en-US"/>
              <a:pPr/>
              <a:t>50</a:t>
            </a:fld>
            <a:endParaRPr lang="en-US"/>
          </a:p>
        </p:txBody>
      </p:sp>
      <p:pic>
        <p:nvPicPr>
          <p:cNvPr id="64516" name="Picture 4"/>
          <p:cNvPicPr>
            <a:picLocks noChangeAspect="1"/>
          </p:cNvPicPr>
          <p:nvPr/>
        </p:nvPicPr>
        <p:blipFill>
          <a:blip r:embed="rId2"/>
          <a:srcRect/>
          <a:stretch>
            <a:fillRect/>
          </a:stretch>
        </p:blipFill>
        <p:spPr bwMode="auto">
          <a:xfrm>
            <a:off x="6134100" y="4291013"/>
            <a:ext cx="3771900" cy="2566987"/>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smtClean="0">
                <a:ea typeface="ＭＳ Ｐゴシック" pitchFamily="34" charset="-128"/>
              </a:rPr>
              <a:t>Betweenness-based method</a:t>
            </a:r>
          </a:p>
        </p:txBody>
      </p:sp>
      <p:sp>
        <p:nvSpPr>
          <p:cNvPr id="65538" name="Content Placeholder 2"/>
          <p:cNvSpPr>
            <a:spLocks noGrp="1"/>
          </p:cNvSpPr>
          <p:nvPr>
            <p:ph idx="1"/>
          </p:nvPr>
        </p:nvSpPr>
        <p:spPr/>
        <p:txBody>
          <a:bodyPr/>
          <a:lstStyle/>
          <a:p>
            <a:r>
              <a:rPr lang="en-US" smtClean="0">
                <a:ea typeface="ＭＳ Ｐゴシック" pitchFamily="34" charset="-128"/>
              </a:rPr>
              <a:t>The above algorithm gives very good results</a:t>
            </a:r>
          </a:p>
          <a:p>
            <a:endParaRPr lang="en-US" smtClean="0">
              <a:ea typeface="ＭＳ Ｐゴシック" pitchFamily="34" charset="-128"/>
            </a:endParaRPr>
          </a:p>
          <a:p>
            <a:pPr algn="just"/>
            <a:r>
              <a:rPr lang="en-US" smtClean="0">
                <a:ea typeface="ＭＳ Ｐゴシック" pitchFamily="34" charset="-128"/>
              </a:rPr>
              <a:t>However it is one of the slowest algorithms for community detection</a:t>
            </a:r>
          </a:p>
          <a:p>
            <a:pPr lvl="1" algn="just"/>
            <a:r>
              <a:rPr lang="en-US" smtClean="0">
                <a:ea typeface="ＭＳ Ｐゴシック" pitchFamily="34" charset="-128"/>
              </a:rPr>
              <a:t>O(n</a:t>
            </a:r>
            <a:r>
              <a:rPr lang="en-US" baseline="30000" smtClean="0">
                <a:ea typeface="ＭＳ Ｐゴシック" pitchFamily="34" charset="-128"/>
              </a:rPr>
              <a:t>3</a:t>
            </a:r>
            <a:r>
              <a:rPr lang="en-US" smtClean="0">
                <a:ea typeface="ＭＳ Ｐゴシック" pitchFamily="34" charset="-128"/>
              </a:rPr>
              <a:t>) in a sparse network</a:t>
            </a:r>
          </a:p>
          <a:p>
            <a:pPr lvl="1" algn="just"/>
            <a:endParaRPr lang="en-US" smtClean="0">
              <a:ea typeface="ＭＳ Ｐゴシック" pitchFamily="34" charset="-128"/>
            </a:endParaRPr>
          </a:p>
          <a:p>
            <a:pPr algn="just"/>
            <a:r>
              <a:rPr lang="en-US" smtClean="0">
                <a:ea typeface="ＭＳ Ｐゴシック" pitchFamily="34" charset="-128"/>
              </a:rPr>
              <a:t>The ability to get an entire dendrogram rather than a single decomposition can be useful in many cases</a:t>
            </a:r>
          </a:p>
          <a:p>
            <a:pPr lvl="1" algn="just"/>
            <a:r>
              <a:rPr lang="en-US" smtClean="0">
                <a:ea typeface="ＭＳ Ｐゴシック" pitchFamily="34" charset="-128"/>
              </a:rPr>
              <a:t>Hierarchical decomposition  </a:t>
            </a:r>
          </a:p>
        </p:txBody>
      </p:sp>
      <p:sp>
        <p:nvSpPr>
          <p:cNvPr id="65539" name="Slide Number Placeholder 3"/>
          <p:cNvSpPr>
            <a:spLocks noGrp="1"/>
          </p:cNvSpPr>
          <p:nvPr>
            <p:ph type="sldNum" sz="quarter" idx="10"/>
          </p:nvPr>
        </p:nvSpPr>
        <p:spPr>
          <a:noFill/>
        </p:spPr>
        <p:txBody>
          <a:bodyPr/>
          <a:lstStyle/>
          <a:p>
            <a:fld id="{A5CEEE4D-0343-46ED-A2E2-A9B6FAC26A14}" type="slidenum">
              <a:rPr lang="en-US"/>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smtClean="0">
                <a:ea typeface="ＭＳ Ｐゴシック" pitchFamily="34" charset="-128"/>
              </a:rPr>
              <a:t>Betweenness-based method</a:t>
            </a:r>
          </a:p>
        </p:txBody>
      </p:sp>
      <p:sp>
        <p:nvSpPr>
          <p:cNvPr id="66562" name="Content Placeholder 2"/>
          <p:cNvSpPr>
            <a:spLocks noGrp="1"/>
          </p:cNvSpPr>
          <p:nvPr>
            <p:ph idx="1"/>
          </p:nvPr>
        </p:nvSpPr>
        <p:spPr/>
        <p:txBody>
          <a:bodyPr/>
          <a:lstStyle/>
          <a:p>
            <a:pPr algn="just"/>
            <a:r>
              <a:rPr lang="en-US" smtClean="0">
                <a:ea typeface="ＭＳ Ｐゴシック" pitchFamily="34" charset="-128"/>
              </a:rPr>
              <a:t>A variation of the above algorithm is based on the observation that an edge that connects two components that are poorly connected with each other is unlikely to participate to many short loops</a:t>
            </a:r>
          </a:p>
          <a:p>
            <a:pPr lvl="1" algn="just"/>
            <a:r>
              <a:rPr lang="en-US" smtClean="0">
                <a:ea typeface="ＭＳ Ｐゴシック" pitchFamily="34" charset="-128"/>
              </a:rPr>
              <a:t>Thus, one can identify the edges between communities by examining the number of short loops they participate in (rather than the betweenness)</a:t>
            </a:r>
          </a:p>
          <a:p>
            <a:pPr lvl="1" algn="just"/>
            <a:r>
              <a:rPr lang="en-US" smtClean="0">
                <a:ea typeface="ＭＳ Ｐゴシック" pitchFamily="34" charset="-128"/>
              </a:rPr>
              <a:t>Radicchi </a:t>
            </a:r>
            <a:r>
              <a:rPr lang="en-US" i="1" smtClean="0">
                <a:ea typeface="ＭＳ Ｐゴシック" pitchFamily="34" charset="-128"/>
              </a:rPr>
              <a:t>et al.</a:t>
            </a:r>
            <a:r>
              <a:rPr lang="en-US" smtClean="0">
                <a:ea typeface="ＭＳ Ｐゴシック" pitchFamily="34" charset="-128"/>
              </a:rPr>
              <a:t> found that examining for loop lengths 3 and 4 gave the best results</a:t>
            </a:r>
          </a:p>
        </p:txBody>
      </p:sp>
      <p:sp>
        <p:nvSpPr>
          <p:cNvPr id="66563" name="Slide Number Placeholder 3"/>
          <p:cNvSpPr>
            <a:spLocks noGrp="1"/>
          </p:cNvSpPr>
          <p:nvPr>
            <p:ph type="sldNum" sz="quarter" idx="10"/>
          </p:nvPr>
        </p:nvSpPr>
        <p:spPr>
          <a:noFill/>
        </p:spPr>
        <p:txBody>
          <a:bodyPr/>
          <a:lstStyle/>
          <a:p>
            <a:fld id="{478F1D69-69E0-4A51-85B2-9691B0C7CAEF}" type="slidenum">
              <a:rPr lang="en-US"/>
              <a:pPr/>
              <a:t>52</a:t>
            </a:fld>
            <a:endParaRPr lang="en-US"/>
          </a:p>
        </p:txBody>
      </p:sp>
      <p:pic>
        <p:nvPicPr>
          <p:cNvPr id="66564" name="Picture 4"/>
          <p:cNvPicPr>
            <a:picLocks noChangeAspect="1"/>
          </p:cNvPicPr>
          <p:nvPr/>
        </p:nvPicPr>
        <p:blipFill>
          <a:blip r:embed="rId3"/>
          <a:srcRect/>
          <a:stretch>
            <a:fillRect/>
          </a:stretch>
        </p:blipFill>
        <p:spPr bwMode="auto">
          <a:xfrm>
            <a:off x="2832100" y="4746625"/>
            <a:ext cx="4724400" cy="211137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smtClean="0">
                <a:ea typeface="ＭＳ Ｐゴシック" pitchFamily="34" charset="-128"/>
              </a:rPr>
              <a:t>Betweenness-based method</a:t>
            </a:r>
          </a:p>
        </p:txBody>
      </p:sp>
      <p:sp>
        <p:nvSpPr>
          <p:cNvPr id="68610" name="Content Placeholder 2"/>
          <p:cNvSpPr>
            <a:spLocks noGrp="1"/>
          </p:cNvSpPr>
          <p:nvPr>
            <p:ph idx="1"/>
          </p:nvPr>
        </p:nvSpPr>
        <p:spPr/>
        <p:txBody>
          <a:bodyPr/>
          <a:lstStyle/>
          <a:p>
            <a:pPr algn="just"/>
            <a:r>
              <a:rPr lang="en-US" smtClean="0">
                <a:ea typeface="ＭＳ Ｐゴシック" pitchFamily="34" charset="-128"/>
              </a:rPr>
              <a:t>This approach is an order of magnitude faster compared to the betweenness-based approach</a:t>
            </a:r>
          </a:p>
          <a:p>
            <a:pPr lvl="1" algn="just"/>
            <a:r>
              <a:rPr lang="en-US" smtClean="0">
                <a:ea typeface="ＭＳ Ｐゴシック" pitchFamily="34" charset="-128"/>
              </a:rPr>
              <a:t>Computing short loops to which an edge belongs is a local operation </a:t>
            </a:r>
          </a:p>
          <a:p>
            <a:pPr lvl="1" algn="just"/>
            <a:endParaRPr lang="en-US" smtClean="0">
              <a:ea typeface="ＭＳ Ｐゴシック" pitchFamily="34" charset="-128"/>
            </a:endParaRPr>
          </a:p>
          <a:p>
            <a:pPr algn="just"/>
            <a:r>
              <a:rPr lang="en-US" smtClean="0">
                <a:ea typeface="ＭＳ Ｐゴシック" pitchFamily="34" charset="-128"/>
              </a:rPr>
              <a:t>However, this approach works well when the network has a significant number of short loops to begin with</a:t>
            </a:r>
          </a:p>
          <a:p>
            <a:pPr lvl="1" algn="just"/>
            <a:r>
              <a:rPr lang="en-US" smtClean="0">
                <a:ea typeface="ＭＳ Ｐゴシック" pitchFamily="34" charset="-128"/>
              </a:rPr>
              <a:t>Social networks do have many short loops, however other types of networks (e.g., technological or biological) might not have this property</a:t>
            </a:r>
          </a:p>
          <a:p>
            <a:endParaRPr lang="en-US" smtClean="0">
              <a:ea typeface="ＭＳ Ｐゴシック" pitchFamily="34" charset="-128"/>
            </a:endParaRPr>
          </a:p>
          <a:p>
            <a:endParaRPr lang="en-US" smtClean="0">
              <a:ea typeface="ＭＳ Ｐゴシック" pitchFamily="34" charset="-128"/>
            </a:endParaRPr>
          </a:p>
        </p:txBody>
      </p:sp>
      <p:sp>
        <p:nvSpPr>
          <p:cNvPr id="68611" name="Slide Number Placeholder 3"/>
          <p:cNvSpPr>
            <a:spLocks noGrp="1"/>
          </p:cNvSpPr>
          <p:nvPr>
            <p:ph type="sldNum" sz="quarter" idx="10"/>
          </p:nvPr>
        </p:nvSpPr>
        <p:spPr>
          <a:noFill/>
        </p:spPr>
        <p:txBody>
          <a:bodyPr/>
          <a:lstStyle/>
          <a:p>
            <a:fld id="{94B5368D-40BA-434B-A391-381622736070}" type="slidenum">
              <a:rPr lang="en-US"/>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smtClean="0">
                <a:ea typeface="ＭＳ Ｐゴシック" pitchFamily="34" charset="-128"/>
              </a:rPr>
              <a:t>Hierarchical clustering</a:t>
            </a:r>
          </a:p>
        </p:txBody>
      </p:sp>
      <p:sp>
        <p:nvSpPr>
          <p:cNvPr id="69634" name="Content Placeholder 2"/>
          <p:cNvSpPr>
            <a:spLocks noGrp="1"/>
          </p:cNvSpPr>
          <p:nvPr>
            <p:ph idx="1"/>
          </p:nvPr>
        </p:nvSpPr>
        <p:spPr/>
        <p:txBody>
          <a:bodyPr/>
          <a:lstStyle/>
          <a:p>
            <a:pPr algn="just"/>
            <a:r>
              <a:rPr lang="en-US" smtClean="0">
                <a:ea typeface="ＭＳ Ｐゴシック" pitchFamily="34" charset="-128"/>
              </a:rPr>
              <a:t>The betweenness-based community detection provided as an output a dendrogram</a:t>
            </a:r>
          </a:p>
          <a:p>
            <a:pPr lvl="1" algn="just"/>
            <a:r>
              <a:rPr lang="en-US" smtClean="0">
                <a:ea typeface="ＭＳ Ｐゴシック" pitchFamily="34" charset="-128"/>
              </a:rPr>
              <a:t>The dendrogram essentially decomposes the network into nested communities in a hierarchical fashion</a:t>
            </a:r>
          </a:p>
          <a:p>
            <a:pPr lvl="1" algn="just"/>
            <a:endParaRPr lang="en-US" smtClean="0">
              <a:ea typeface="ＭＳ Ｐゴシック" pitchFamily="34" charset="-128"/>
            </a:endParaRPr>
          </a:p>
          <a:p>
            <a:pPr algn="just"/>
            <a:r>
              <a:rPr lang="en-US" smtClean="0">
                <a:ea typeface="ＭＳ Ｐゴシック" pitchFamily="34" charset="-128"/>
              </a:rPr>
              <a:t>There is an entire class of algorithms that are doing the same thing but operate using an agglomerative strategy rather than a divisive one</a:t>
            </a:r>
          </a:p>
          <a:p>
            <a:pPr lvl="1" algn="just"/>
            <a:r>
              <a:rPr lang="en-US" smtClean="0">
                <a:ea typeface="ＭＳ Ｐゴシック" pitchFamily="34" charset="-128"/>
              </a:rPr>
              <a:t>Hierarchical clustering algorithms</a:t>
            </a:r>
          </a:p>
        </p:txBody>
      </p:sp>
      <p:sp>
        <p:nvSpPr>
          <p:cNvPr id="69635" name="Slide Number Placeholder 3"/>
          <p:cNvSpPr>
            <a:spLocks noGrp="1"/>
          </p:cNvSpPr>
          <p:nvPr>
            <p:ph type="sldNum" sz="quarter" idx="10"/>
          </p:nvPr>
        </p:nvSpPr>
        <p:spPr>
          <a:noFill/>
        </p:spPr>
        <p:txBody>
          <a:bodyPr/>
          <a:lstStyle/>
          <a:p>
            <a:fld id="{D65F7AC6-61CE-482E-AE01-35D8B31B5B42}" type="slidenum">
              <a:rPr lang="en-US"/>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smtClean="0">
                <a:ea typeface="ＭＳ Ｐゴシック" pitchFamily="34" charset="-128"/>
              </a:rPr>
              <a:t>Hierarchical clustering</a:t>
            </a:r>
          </a:p>
        </p:txBody>
      </p:sp>
      <p:sp>
        <p:nvSpPr>
          <p:cNvPr id="71682" name="Content Placeholder 2"/>
          <p:cNvSpPr>
            <a:spLocks noGrp="1"/>
          </p:cNvSpPr>
          <p:nvPr>
            <p:ph idx="1"/>
          </p:nvPr>
        </p:nvSpPr>
        <p:spPr/>
        <p:txBody>
          <a:bodyPr/>
          <a:lstStyle/>
          <a:p>
            <a:pPr algn="just"/>
            <a:r>
              <a:rPr lang="en-US" smtClean="0">
                <a:ea typeface="ＭＳ Ｐゴシック" pitchFamily="34" charset="-128"/>
              </a:rPr>
              <a:t>The basic idea behind hierarchical clustering is to initially consider every vertex as one community</a:t>
            </a:r>
          </a:p>
          <a:p>
            <a:pPr algn="just"/>
            <a:endParaRPr lang="en-US" smtClean="0">
              <a:ea typeface="ＭＳ Ｐゴシック" pitchFamily="34" charset="-128"/>
            </a:endParaRPr>
          </a:p>
          <a:p>
            <a:pPr algn="just"/>
            <a:r>
              <a:rPr lang="en-US" smtClean="0">
                <a:ea typeface="ＭＳ Ｐゴシック" pitchFamily="34" charset="-128"/>
              </a:rPr>
              <a:t>Then we define a metric of similarity between vertices, based on the network structure</a:t>
            </a:r>
          </a:p>
          <a:p>
            <a:pPr lvl="1" algn="just"/>
            <a:r>
              <a:rPr lang="en-US" smtClean="0">
                <a:ea typeface="ＭＳ Ｐゴシック" pitchFamily="34" charset="-128"/>
              </a:rPr>
              <a:t>Then we join the most similar vertices to the same group</a:t>
            </a:r>
          </a:p>
          <a:p>
            <a:pPr lvl="1" algn="just"/>
            <a:endParaRPr lang="en-US" smtClean="0">
              <a:ea typeface="ＭＳ Ｐゴシック" pitchFamily="34" charset="-128"/>
            </a:endParaRPr>
          </a:p>
          <a:p>
            <a:pPr algn="just"/>
            <a:r>
              <a:rPr lang="en-US" smtClean="0">
                <a:ea typeface="ＭＳ Ｐゴシック" pitchFamily="34" charset="-128"/>
              </a:rPr>
              <a:t>We can use any metric of structural equivalence as the similarity metric</a:t>
            </a:r>
          </a:p>
          <a:p>
            <a:pPr lvl="1" algn="just"/>
            <a:r>
              <a:rPr lang="en-US" smtClean="0">
                <a:ea typeface="ＭＳ Ｐゴシック" pitchFamily="34" charset="-128"/>
              </a:rPr>
              <a:t>Cosine similarity, correlation coefficient between rows in the adjacent matrix, Euclidean distance between rows in the adjacent matrix etc.</a:t>
            </a:r>
          </a:p>
        </p:txBody>
      </p:sp>
      <p:sp>
        <p:nvSpPr>
          <p:cNvPr id="71683" name="Slide Number Placeholder 3"/>
          <p:cNvSpPr>
            <a:spLocks noGrp="1"/>
          </p:cNvSpPr>
          <p:nvPr>
            <p:ph type="sldNum" sz="quarter" idx="10"/>
          </p:nvPr>
        </p:nvSpPr>
        <p:spPr>
          <a:noFill/>
        </p:spPr>
        <p:txBody>
          <a:bodyPr/>
          <a:lstStyle/>
          <a:p>
            <a:fld id="{0E22E306-7AEF-4DEB-9400-FA53F84F4A20}" type="slidenum">
              <a:rPr lang="en-US"/>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smtClean="0">
                <a:ea typeface="ＭＳ Ｐゴシック" pitchFamily="34" charset="-128"/>
              </a:rPr>
              <a:t>Hierarchical clustering</a:t>
            </a:r>
          </a:p>
        </p:txBody>
      </p:sp>
      <p:sp>
        <p:nvSpPr>
          <p:cNvPr id="3" name="Content Placeholder 2"/>
          <p:cNvSpPr>
            <a:spLocks noGrp="1"/>
          </p:cNvSpPr>
          <p:nvPr>
            <p:ph idx="1"/>
          </p:nvPr>
        </p:nvSpPr>
        <p:spPr>
          <a:xfrm>
            <a:off x="661988" y="1319213"/>
            <a:ext cx="8831262" cy="4494212"/>
          </a:xfrm>
        </p:spPr>
        <p:txBody>
          <a:bodyPr/>
          <a:lstStyle/>
          <a:p>
            <a:pPr algn="just">
              <a:buFont typeface="Wingdings" charset="0"/>
              <a:buChar char="l"/>
              <a:defRPr/>
            </a:pPr>
            <a:r>
              <a:rPr lang="en-US" dirty="0" smtClean="0"/>
              <a:t>Once we calculate the pairwise similarities, our goal is to group together the vertices that have the highest similarities</a:t>
            </a:r>
          </a:p>
          <a:p>
            <a:pPr lvl="1" algn="just">
              <a:buFont typeface="Wingdings" charset="0"/>
              <a:buChar char="§"/>
              <a:defRPr/>
            </a:pPr>
            <a:r>
              <a:rPr lang="en-US" dirty="0" smtClean="0"/>
              <a:t>This can lead to conflicts</a:t>
            </a:r>
          </a:p>
          <a:p>
            <a:pPr lvl="1" algn="just">
              <a:buFont typeface="Wingdings" charset="0"/>
              <a:buChar char="§"/>
              <a:defRPr/>
            </a:pPr>
            <a:endParaRPr lang="en-US" dirty="0"/>
          </a:p>
          <a:p>
            <a:pPr algn="just">
              <a:buFont typeface="Wingdings" charset="0"/>
              <a:buChar char="l"/>
              <a:defRPr/>
            </a:pPr>
            <a:r>
              <a:rPr lang="en-US" dirty="0" smtClean="0"/>
              <a:t>The first step is to join the singleton pairs with the highest similarity to a group of size two</a:t>
            </a:r>
          </a:p>
          <a:p>
            <a:pPr lvl="1" algn="just">
              <a:buFont typeface="Wingdings" charset="0"/>
              <a:buChar char="§"/>
              <a:defRPr/>
            </a:pPr>
            <a:r>
              <a:rPr lang="en-US" dirty="0" smtClean="0"/>
              <a:t>Then we need to agglomerate groups with possibly more than one vertices</a:t>
            </a:r>
          </a:p>
          <a:p>
            <a:pPr lvl="1" algn="just">
              <a:buFont typeface="Wingdings" charset="0"/>
              <a:buChar char="§"/>
              <a:defRPr/>
            </a:pPr>
            <a:r>
              <a:rPr lang="en-US" dirty="0" smtClean="0"/>
              <a:t>However, we have metrics for pairwise similarity not group similarity</a:t>
            </a:r>
          </a:p>
          <a:p>
            <a:pPr lvl="1" algn="just">
              <a:buFont typeface="Wingdings" charset="0"/>
              <a:buChar char="§"/>
              <a:defRPr/>
            </a:pPr>
            <a:r>
              <a:rPr lang="en-US" dirty="0" smtClean="0"/>
              <a:t>How can we combine these vertex similarities to </a:t>
            </a:r>
          </a:p>
          <a:p>
            <a:pPr marL="484187" lvl="1" indent="0" algn="just">
              <a:buFont typeface="Wingdings" charset="0"/>
              <a:buNone/>
              <a:defRPr/>
            </a:pPr>
            <a:r>
              <a:rPr lang="en-US" dirty="0" smtClean="0"/>
              <a:t>create similarities for the groups? </a:t>
            </a:r>
            <a:endParaRPr lang="en-US" dirty="0"/>
          </a:p>
        </p:txBody>
      </p:sp>
      <p:sp>
        <p:nvSpPr>
          <p:cNvPr id="73731" name="Slide Number Placeholder 3"/>
          <p:cNvSpPr>
            <a:spLocks noGrp="1"/>
          </p:cNvSpPr>
          <p:nvPr>
            <p:ph type="sldNum" sz="quarter" idx="10"/>
          </p:nvPr>
        </p:nvSpPr>
        <p:spPr>
          <a:noFill/>
        </p:spPr>
        <p:txBody>
          <a:bodyPr/>
          <a:lstStyle/>
          <a:p>
            <a:fld id="{D56A9BE9-CE54-4227-BC16-CABA1B7EF947}" type="slidenum">
              <a:rPr lang="en-US"/>
              <a:pPr/>
              <a:t>56</a:t>
            </a:fld>
            <a:endParaRPr lang="en-US"/>
          </a:p>
        </p:txBody>
      </p:sp>
      <p:pic>
        <p:nvPicPr>
          <p:cNvPr id="73732" name="Picture 4"/>
          <p:cNvPicPr>
            <a:picLocks noChangeAspect="1"/>
          </p:cNvPicPr>
          <p:nvPr/>
        </p:nvPicPr>
        <p:blipFill>
          <a:blip r:embed="rId2"/>
          <a:srcRect/>
          <a:stretch>
            <a:fillRect/>
          </a:stretch>
        </p:blipFill>
        <p:spPr bwMode="auto">
          <a:xfrm>
            <a:off x="8207375" y="5199063"/>
            <a:ext cx="1698625" cy="1658937"/>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smtClean="0">
                <a:ea typeface="ＭＳ Ｐゴシック" pitchFamily="34" charset="-128"/>
              </a:rPr>
              <a:t>Hierarchical clustering</a:t>
            </a:r>
          </a:p>
        </p:txBody>
      </p:sp>
      <p:sp>
        <p:nvSpPr>
          <p:cNvPr id="74754" name="Content Placeholder 2"/>
          <p:cNvSpPr>
            <a:spLocks noGrp="1"/>
          </p:cNvSpPr>
          <p:nvPr>
            <p:ph idx="1"/>
          </p:nvPr>
        </p:nvSpPr>
        <p:spPr/>
        <p:txBody>
          <a:bodyPr/>
          <a:lstStyle/>
          <a:p>
            <a:r>
              <a:rPr lang="en-US" smtClean="0">
                <a:ea typeface="ＭＳ Ｐゴシック" pitchFamily="34" charset="-128"/>
              </a:rPr>
              <a:t>Consider two groups of n</a:t>
            </a:r>
            <a:r>
              <a:rPr lang="en-US" baseline="-25000" smtClean="0">
                <a:ea typeface="ＭＳ Ｐゴシック" pitchFamily="34" charset="-128"/>
              </a:rPr>
              <a:t>1</a:t>
            </a:r>
            <a:r>
              <a:rPr lang="en-US" smtClean="0">
                <a:ea typeface="ＭＳ Ｐゴシック" pitchFamily="34" charset="-128"/>
              </a:rPr>
              <a:t> and n</a:t>
            </a:r>
            <a:r>
              <a:rPr lang="en-US" baseline="-25000" smtClean="0">
                <a:ea typeface="ＭＳ Ｐゴシック" pitchFamily="34" charset="-128"/>
              </a:rPr>
              <a:t>2</a:t>
            </a:r>
            <a:r>
              <a:rPr lang="en-US" smtClean="0">
                <a:ea typeface="ＭＳ Ｐゴシック" pitchFamily="34" charset="-128"/>
              </a:rPr>
              <a:t> vertices respectively</a:t>
            </a:r>
          </a:p>
          <a:p>
            <a:pPr lvl="1"/>
            <a:r>
              <a:rPr lang="en-US" smtClean="0">
                <a:ea typeface="ＭＳ Ｐゴシック" pitchFamily="34" charset="-128"/>
              </a:rPr>
              <a:t>There are n</a:t>
            </a:r>
            <a:r>
              <a:rPr lang="en-US" baseline="-25000" smtClean="0">
                <a:ea typeface="ＭＳ Ｐゴシック" pitchFamily="34" charset="-128"/>
              </a:rPr>
              <a:t>1</a:t>
            </a:r>
            <a:r>
              <a:rPr lang="en-US" smtClean="0">
                <a:ea typeface="ＭＳ Ｐゴシック" pitchFamily="34" charset="-128"/>
              </a:rPr>
              <a:t>n</a:t>
            </a:r>
            <a:r>
              <a:rPr lang="en-US" baseline="-25000" smtClean="0">
                <a:ea typeface="ＭＳ Ｐゴシック" pitchFamily="34" charset="-128"/>
              </a:rPr>
              <a:t>2</a:t>
            </a:r>
            <a:r>
              <a:rPr lang="en-US" smtClean="0">
                <a:ea typeface="ＭＳ Ｐゴシック" pitchFamily="34" charset="-128"/>
              </a:rPr>
              <a:t> pairs of vertices among them (one node belongs to group 1 and the other to group 2)</a:t>
            </a:r>
          </a:p>
          <a:p>
            <a:pPr lvl="1"/>
            <a:endParaRPr lang="en-US" smtClean="0">
              <a:ea typeface="ＭＳ Ｐゴシック" pitchFamily="34" charset="-128"/>
            </a:endParaRPr>
          </a:p>
          <a:p>
            <a:r>
              <a:rPr lang="en-US" smtClean="0">
                <a:ea typeface="ＭＳ Ｐゴシック" pitchFamily="34" charset="-128"/>
              </a:rPr>
              <a:t>Single-linkage clustering</a:t>
            </a:r>
          </a:p>
          <a:p>
            <a:pPr lvl="1"/>
            <a:r>
              <a:rPr lang="en-US" smtClean="0">
                <a:ea typeface="ＭＳ Ｐゴシック" pitchFamily="34" charset="-128"/>
              </a:rPr>
              <a:t>The similarity between the groups is defined as the maximum of the pairwise similarities </a:t>
            </a:r>
          </a:p>
          <a:p>
            <a:pPr lvl="1"/>
            <a:endParaRPr lang="en-US" smtClean="0">
              <a:ea typeface="ＭＳ Ｐゴシック" pitchFamily="34" charset="-128"/>
            </a:endParaRPr>
          </a:p>
          <a:p>
            <a:r>
              <a:rPr lang="en-US" smtClean="0">
                <a:ea typeface="ＭＳ Ｐゴシック" pitchFamily="34" charset="-128"/>
              </a:rPr>
              <a:t>Complete-linkage clustering</a:t>
            </a:r>
          </a:p>
          <a:p>
            <a:pPr lvl="1" algn="just"/>
            <a:r>
              <a:rPr lang="en-US" smtClean="0">
                <a:ea typeface="ＭＳ Ｐゴシック" pitchFamily="34" charset="-128"/>
              </a:rPr>
              <a:t>The similarity between the groups is defined as the smallest of the pairwise similarities</a:t>
            </a:r>
          </a:p>
        </p:txBody>
      </p:sp>
      <p:sp>
        <p:nvSpPr>
          <p:cNvPr id="74755" name="Slide Number Placeholder 3"/>
          <p:cNvSpPr>
            <a:spLocks noGrp="1"/>
          </p:cNvSpPr>
          <p:nvPr>
            <p:ph type="sldNum" sz="quarter" idx="10"/>
          </p:nvPr>
        </p:nvSpPr>
        <p:spPr>
          <a:noFill/>
        </p:spPr>
        <p:txBody>
          <a:bodyPr/>
          <a:lstStyle/>
          <a:p>
            <a:fld id="{21CDCCC8-1F03-4D18-BC19-C15D869DECF3}" type="slidenum">
              <a:rPr lang="en-US"/>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smtClean="0">
                <a:ea typeface="ＭＳ Ｐゴシック" pitchFamily="34" charset="-128"/>
              </a:rPr>
              <a:t>Hierarchical clustering</a:t>
            </a:r>
          </a:p>
        </p:txBody>
      </p:sp>
      <p:sp>
        <p:nvSpPr>
          <p:cNvPr id="3" name="Content Placeholder 2"/>
          <p:cNvSpPr>
            <a:spLocks noGrp="1"/>
          </p:cNvSpPr>
          <p:nvPr>
            <p:ph idx="1"/>
          </p:nvPr>
        </p:nvSpPr>
        <p:spPr/>
        <p:txBody>
          <a:bodyPr/>
          <a:lstStyle/>
          <a:p>
            <a:pPr>
              <a:buFont typeface="Wingdings" charset="0"/>
              <a:buChar char="l"/>
              <a:defRPr/>
            </a:pPr>
            <a:r>
              <a:rPr lang="en-US" dirty="0" smtClean="0"/>
              <a:t>Average-linkage clustering</a:t>
            </a:r>
          </a:p>
          <a:p>
            <a:pPr lvl="1" algn="just">
              <a:buFont typeface="Wingdings" charset="0"/>
              <a:buChar char="§"/>
              <a:defRPr/>
            </a:pPr>
            <a:r>
              <a:rPr lang="en-US" dirty="0" smtClean="0"/>
              <a:t>The similarity between the groups is defined as the mean of the pairwise similarities</a:t>
            </a:r>
          </a:p>
          <a:p>
            <a:pPr lvl="1" algn="just">
              <a:buFont typeface="Wingdings" charset="0"/>
              <a:buChar char="§"/>
              <a:defRPr/>
            </a:pPr>
            <a:endParaRPr lang="en-US" dirty="0"/>
          </a:p>
          <a:p>
            <a:pPr algn="just">
              <a:buFont typeface="Wingdings" charset="0"/>
              <a:buChar char="l"/>
              <a:defRPr/>
            </a:pPr>
            <a:r>
              <a:rPr lang="en-US" dirty="0" smtClean="0"/>
              <a:t>Single-linkage clustering is very lenient, while complete-linkage clustering is more stringent</a:t>
            </a:r>
          </a:p>
          <a:p>
            <a:pPr lvl="1" algn="just">
              <a:buFont typeface="Wingdings" charset="0"/>
              <a:buChar char="§"/>
              <a:defRPr/>
            </a:pPr>
            <a:r>
              <a:rPr lang="en-US" dirty="0" smtClean="0"/>
              <a:t>Average-linkage clustering is a more satisfactory definition and in between the two extremes, but it is rarely used in practice</a:t>
            </a:r>
          </a:p>
          <a:p>
            <a:pPr marL="0" indent="0">
              <a:buFont typeface="Wingdings" charset="0"/>
              <a:buNone/>
              <a:defRPr/>
            </a:pPr>
            <a:endParaRPr lang="en-US" dirty="0" smtClean="0"/>
          </a:p>
          <a:p>
            <a:pPr lvl="1">
              <a:buFont typeface="Wingdings" charset="0"/>
              <a:buChar char="§"/>
              <a:defRPr/>
            </a:pPr>
            <a:endParaRPr lang="en-US" dirty="0"/>
          </a:p>
        </p:txBody>
      </p:sp>
      <p:sp>
        <p:nvSpPr>
          <p:cNvPr id="75779" name="Slide Number Placeholder 3"/>
          <p:cNvSpPr>
            <a:spLocks noGrp="1"/>
          </p:cNvSpPr>
          <p:nvPr>
            <p:ph type="sldNum" sz="quarter" idx="10"/>
          </p:nvPr>
        </p:nvSpPr>
        <p:spPr>
          <a:noFill/>
        </p:spPr>
        <p:txBody>
          <a:bodyPr/>
          <a:lstStyle/>
          <a:p>
            <a:fld id="{552D0E66-B245-4209-B061-E3E48974B4F0}" type="slidenum">
              <a:rPr lang="en-US"/>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smtClean="0">
                <a:ea typeface="ＭＳ Ｐゴシック" pitchFamily="34" charset="-128"/>
              </a:rPr>
              <a:t>Hierarchical clustering</a:t>
            </a:r>
          </a:p>
        </p:txBody>
      </p:sp>
      <p:sp>
        <p:nvSpPr>
          <p:cNvPr id="76802" name="Content Placeholder 2"/>
          <p:cNvSpPr>
            <a:spLocks noGrp="1"/>
          </p:cNvSpPr>
          <p:nvPr>
            <p:ph idx="1"/>
          </p:nvPr>
        </p:nvSpPr>
        <p:spPr/>
        <p:txBody>
          <a:bodyPr/>
          <a:lstStyle/>
          <a:p>
            <a:r>
              <a:rPr lang="en-US" smtClean="0">
                <a:ea typeface="ＭＳ Ｐゴシック" pitchFamily="34" charset="-128"/>
              </a:rPr>
              <a:t>The full hierarchical clustering method is:</a:t>
            </a:r>
          </a:p>
          <a:p>
            <a:pPr lvl="1"/>
            <a:r>
              <a:rPr lang="en-US" smtClean="0">
                <a:ea typeface="ＭＳ Ｐゴシック" pitchFamily="34" charset="-128"/>
              </a:rPr>
              <a:t>Choose a similarity metric and evaluate it for all vertex pairs</a:t>
            </a:r>
          </a:p>
          <a:p>
            <a:pPr lvl="1" algn="just"/>
            <a:r>
              <a:rPr lang="en-US" smtClean="0">
                <a:ea typeface="ＭＳ Ｐゴシック" pitchFamily="34" charset="-128"/>
              </a:rPr>
              <a:t>Assign each vertex to a group of its own, consisting of just that one vertex</a:t>
            </a:r>
          </a:p>
          <a:p>
            <a:pPr lvl="2" algn="just"/>
            <a:r>
              <a:rPr lang="en-US" smtClean="0">
                <a:ea typeface="ＭＳ Ｐゴシック" pitchFamily="34" charset="-128"/>
              </a:rPr>
              <a:t>The initial similarities of the groups are just the similarities of the vertices</a:t>
            </a:r>
          </a:p>
          <a:p>
            <a:pPr lvl="1" algn="just"/>
            <a:r>
              <a:rPr lang="en-US" smtClean="0">
                <a:ea typeface="ＭＳ Ｐゴシック" pitchFamily="34" charset="-128"/>
              </a:rPr>
              <a:t>Find the pair of groups with the highest similarity and join them together into a single group</a:t>
            </a:r>
          </a:p>
          <a:p>
            <a:pPr lvl="1" algn="just"/>
            <a:r>
              <a:rPr lang="en-US" smtClean="0">
                <a:ea typeface="ＭＳ Ｐゴシック" pitchFamily="34" charset="-128"/>
              </a:rPr>
              <a:t>Calculate the similarity between the new composite group and all others using one of the three methods above (single-, complete- or average-linkage clustering)</a:t>
            </a:r>
          </a:p>
          <a:p>
            <a:pPr lvl="1" algn="just"/>
            <a:r>
              <a:rPr lang="en-US" smtClean="0">
                <a:ea typeface="ＭＳ Ｐゴシック" pitchFamily="34" charset="-128"/>
              </a:rPr>
              <a:t>Repeat from step 3 until all vertices have been joined to a single group</a:t>
            </a:r>
          </a:p>
        </p:txBody>
      </p:sp>
      <p:sp>
        <p:nvSpPr>
          <p:cNvPr id="76803" name="Slide Number Placeholder 3"/>
          <p:cNvSpPr>
            <a:spLocks noGrp="1"/>
          </p:cNvSpPr>
          <p:nvPr>
            <p:ph type="sldNum" sz="quarter" idx="10"/>
          </p:nvPr>
        </p:nvSpPr>
        <p:spPr>
          <a:noFill/>
        </p:spPr>
        <p:txBody>
          <a:bodyPr/>
          <a:lstStyle/>
          <a:p>
            <a:fld id="{3037F3C1-92AA-4C09-B353-E449E7E17213}" type="slidenum">
              <a:rPr lang="en-US"/>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smtClean="0">
                <a:ea typeface="ＭＳ Ｐゴシック" pitchFamily="34" charset="-128"/>
              </a:rPr>
              <a:t>Community detection</a:t>
            </a:r>
          </a:p>
        </p:txBody>
      </p:sp>
      <p:sp>
        <p:nvSpPr>
          <p:cNvPr id="23554" name="Content Placeholder 2"/>
          <p:cNvSpPr>
            <a:spLocks noGrp="1"/>
          </p:cNvSpPr>
          <p:nvPr>
            <p:ph idx="1"/>
          </p:nvPr>
        </p:nvSpPr>
        <p:spPr/>
        <p:txBody>
          <a:bodyPr/>
          <a:lstStyle/>
          <a:p>
            <a:pPr algn="just"/>
            <a:r>
              <a:rPr lang="en-US" smtClean="0">
                <a:ea typeface="ＭＳ Ｐゴシック" pitchFamily="34" charset="-128"/>
              </a:rPr>
              <a:t>In community detection neither the number of groups nor their sizes are pre-defined</a:t>
            </a:r>
          </a:p>
          <a:p>
            <a:pPr algn="just"/>
            <a:endParaRPr lang="en-US" smtClean="0">
              <a:ea typeface="ＭＳ Ｐゴシック" pitchFamily="34" charset="-128"/>
            </a:endParaRPr>
          </a:p>
          <a:p>
            <a:pPr algn="just"/>
            <a:r>
              <a:rPr lang="en-US" smtClean="0">
                <a:ea typeface="ＭＳ Ｐゴシック" pitchFamily="34" charset="-128"/>
              </a:rPr>
              <a:t>The goal is to find the </a:t>
            </a:r>
            <a:r>
              <a:rPr lang="en-US" i="1" smtClean="0">
                <a:ea typeface="ＭＳ Ｐゴシック" pitchFamily="34" charset="-128"/>
              </a:rPr>
              <a:t>natural fault lines along which the network separates</a:t>
            </a:r>
          </a:p>
          <a:p>
            <a:pPr lvl="1" algn="just"/>
            <a:r>
              <a:rPr lang="en-US" smtClean="0">
                <a:ea typeface="ＭＳ Ｐゴシック" pitchFamily="34" charset="-128"/>
              </a:rPr>
              <a:t>Few edges between groups and many edges within groups</a:t>
            </a:r>
          </a:p>
          <a:p>
            <a:pPr algn="just"/>
            <a:endParaRPr lang="en-US" smtClean="0">
              <a:ea typeface="ＭＳ Ｐゴシック" pitchFamily="34" charset="-128"/>
            </a:endParaRPr>
          </a:p>
          <a:p>
            <a:pPr algn="just"/>
            <a:r>
              <a:rPr lang="en-US" smtClean="0">
                <a:ea typeface="ＭＳ Ｐゴシック" pitchFamily="34" charset="-128"/>
              </a:rPr>
              <a:t>Community detection is not as well-posed of a problem as graph partitioning</a:t>
            </a:r>
          </a:p>
          <a:p>
            <a:pPr lvl="1" algn="just"/>
            <a:r>
              <a:rPr lang="en-US" smtClean="0">
                <a:ea typeface="ＭＳ Ｐゴシック" pitchFamily="34" charset="-128"/>
              </a:rPr>
              <a:t>What do we mean </a:t>
            </a:r>
            <a:r>
              <a:rPr lang="en-US" altLang="en-US" smtClean="0">
                <a:ea typeface="ＭＳ Ｐゴシック" pitchFamily="34" charset="-128"/>
              </a:rPr>
              <a:t>“</a:t>
            </a:r>
            <a:r>
              <a:rPr lang="en-US" smtClean="0">
                <a:ea typeface="ＭＳ Ｐゴシック" pitchFamily="34" charset="-128"/>
              </a:rPr>
              <a:t>many</a:t>
            </a:r>
            <a:r>
              <a:rPr lang="en-US" altLang="en-US" smtClean="0">
                <a:ea typeface="ＭＳ Ｐゴシック" pitchFamily="34" charset="-128"/>
              </a:rPr>
              <a:t>”</a:t>
            </a:r>
            <a:r>
              <a:rPr lang="en-US" smtClean="0">
                <a:ea typeface="ＭＳ Ｐゴシック" pitchFamily="34" charset="-128"/>
              </a:rPr>
              <a:t> and </a:t>
            </a:r>
            <a:r>
              <a:rPr lang="en-US" altLang="en-US" smtClean="0">
                <a:ea typeface="ＭＳ Ｐゴシック" pitchFamily="34" charset="-128"/>
              </a:rPr>
              <a:t>“</a:t>
            </a:r>
            <a:r>
              <a:rPr lang="en-US" smtClean="0">
                <a:ea typeface="ＭＳ Ｐゴシック" pitchFamily="34" charset="-128"/>
              </a:rPr>
              <a:t>few</a:t>
            </a:r>
            <a:r>
              <a:rPr lang="en-US" altLang="en-US" smtClean="0">
                <a:ea typeface="ＭＳ Ｐゴシック" pitchFamily="34" charset="-128"/>
              </a:rPr>
              <a:t>”</a:t>
            </a:r>
            <a:r>
              <a:rPr lang="en-US" smtClean="0">
                <a:ea typeface="ＭＳ Ｐゴシック" pitchFamily="34" charset="-128"/>
              </a:rPr>
              <a:t>? </a:t>
            </a:r>
          </a:p>
          <a:p>
            <a:pPr lvl="1" algn="just"/>
            <a:r>
              <a:rPr lang="en-US" smtClean="0">
                <a:ea typeface="ＭＳ Ｐゴシック" pitchFamily="34" charset="-128"/>
              </a:rPr>
              <a:t>Many different objectives </a:t>
            </a:r>
            <a:r>
              <a:rPr lang="en-US" smtClean="0">
                <a:ea typeface="ＭＳ Ｐゴシック" pitchFamily="34" charset="-128"/>
                <a:sym typeface="Wingdings" pitchFamily="2" charset="2"/>
              </a:rPr>
              <a:t> different algorithms</a:t>
            </a:r>
            <a:endParaRPr lang="en-US" smtClean="0">
              <a:ea typeface="ＭＳ Ｐゴシック" pitchFamily="34" charset="-128"/>
            </a:endParaRPr>
          </a:p>
          <a:p>
            <a:pPr lvl="1" algn="just"/>
            <a:endParaRPr lang="en-US" smtClean="0">
              <a:ea typeface="ＭＳ Ｐゴシック" pitchFamily="34" charset="-128"/>
            </a:endParaRPr>
          </a:p>
        </p:txBody>
      </p:sp>
      <p:sp>
        <p:nvSpPr>
          <p:cNvPr id="23555" name="Slide Number Placeholder 3"/>
          <p:cNvSpPr>
            <a:spLocks noGrp="1"/>
          </p:cNvSpPr>
          <p:nvPr>
            <p:ph type="sldNum" sz="quarter" idx="10"/>
          </p:nvPr>
        </p:nvSpPr>
        <p:spPr>
          <a:noFill/>
        </p:spPr>
        <p:txBody>
          <a:bodyPr/>
          <a:lstStyle/>
          <a:p>
            <a:fld id="{33DE40CD-C180-4650-8462-B5A69B1B436C}" type="slidenum">
              <a:rPr lang="en-US"/>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smtClean="0">
                <a:ea typeface="ＭＳ Ｐゴシック" pitchFamily="34" charset="-128"/>
              </a:rPr>
              <a:t>Hierarchical clustering</a:t>
            </a:r>
          </a:p>
        </p:txBody>
      </p:sp>
      <p:sp>
        <p:nvSpPr>
          <p:cNvPr id="77826" name="Content Placeholder 2"/>
          <p:cNvSpPr>
            <a:spLocks noGrp="1"/>
          </p:cNvSpPr>
          <p:nvPr>
            <p:ph idx="1"/>
          </p:nvPr>
        </p:nvSpPr>
        <p:spPr/>
        <p:txBody>
          <a:bodyPr/>
          <a:lstStyle/>
          <a:p>
            <a:r>
              <a:rPr lang="en-US" smtClean="0">
                <a:ea typeface="ＭＳ Ｐゴシック" pitchFamily="34" charset="-128"/>
              </a:rPr>
              <a:t>Time complexity O(n</a:t>
            </a:r>
            <a:r>
              <a:rPr lang="en-US" baseline="30000" smtClean="0">
                <a:ea typeface="ＭＳ Ｐゴシック" pitchFamily="34" charset="-128"/>
              </a:rPr>
              <a:t>2</a:t>
            </a:r>
            <a:r>
              <a:rPr lang="en-US" smtClean="0">
                <a:ea typeface="ＭＳ Ｐゴシック" pitchFamily="34" charset="-128"/>
              </a:rPr>
              <a:t>logn) using a heap	</a:t>
            </a:r>
          </a:p>
          <a:p>
            <a:pPr lvl="1" algn="just"/>
            <a:r>
              <a:rPr lang="en-US" smtClean="0">
                <a:ea typeface="ＭＳ Ｐゴシック" pitchFamily="34" charset="-128"/>
              </a:rPr>
              <a:t>With union/find and single-linkage clustering we can speed up to O(n</a:t>
            </a:r>
            <a:r>
              <a:rPr lang="en-US" baseline="30000" smtClean="0">
                <a:ea typeface="ＭＳ Ｐゴシック" pitchFamily="34" charset="-128"/>
              </a:rPr>
              <a:t>2</a:t>
            </a:r>
            <a:r>
              <a:rPr lang="en-US" smtClean="0">
                <a:ea typeface="ＭＳ Ｐゴシック" pitchFamily="34" charset="-128"/>
              </a:rPr>
              <a:t>)</a:t>
            </a:r>
          </a:p>
          <a:p>
            <a:pPr lvl="1" algn="just"/>
            <a:endParaRPr lang="en-US" smtClean="0">
              <a:ea typeface="ＭＳ Ｐゴシック" pitchFamily="34" charset="-128"/>
            </a:endParaRPr>
          </a:p>
          <a:p>
            <a:pPr algn="just"/>
            <a:r>
              <a:rPr lang="en-US" smtClean="0">
                <a:ea typeface="ＭＳ Ｐゴシック" pitchFamily="34" charset="-128"/>
              </a:rPr>
              <a:t>Hierarchical clustering does not always work well</a:t>
            </a:r>
          </a:p>
          <a:p>
            <a:pPr lvl="1" algn="just"/>
            <a:r>
              <a:rPr lang="en-US" smtClean="0">
                <a:ea typeface="ＭＳ Ｐゴシック" pitchFamily="34" charset="-128"/>
              </a:rPr>
              <a:t>It is able to find the cores of the groups, but tends to be less good at assigning peripheral vertices to appropriate groups</a:t>
            </a:r>
          </a:p>
          <a:p>
            <a:pPr lvl="1" algn="just"/>
            <a:r>
              <a:rPr lang="en-US" smtClean="0">
                <a:ea typeface="ＭＳ Ｐゴシック" pitchFamily="34" charset="-128"/>
              </a:rPr>
              <a:t>Peripheral nodes are left out of the agglomerative clustering until the very end</a:t>
            </a:r>
          </a:p>
          <a:p>
            <a:pPr lvl="2" algn="just"/>
            <a:r>
              <a:rPr lang="en-US" smtClean="0">
                <a:ea typeface="ＭＳ Ｐゴシック" pitchFamily="34" charset="-128"/>
              </a:rPr>
              <a:t>Hence, we have a set of tightly knit cores surrounded by a loose collection of single vertices or smaller groups</a:t>
            </a:r>
          </a:p>
          <a:p>
            <a:pPr lvl="3" algn="just"/>
            <a:r>
              <a:rPr lang="en-US" smtClean="0">
                <a:ea typeface="ＭＳ Ｐゴシック" pitchFamily="34" charset="-128"/>
              </a:rPr>
              <a:t>However, even this might be valuable information for the network structure</a:t>
            </a:r>
          </a:p>
        </p:txBody>
      </p:sp>
      <p:sp>
        <p:nvSpPr>
          <p:cNvPr id="77827" name="Slide Number Placeholder 3"/>
          <p:cNvSpPr>
            <a:spLocks noGrp="1"/>
          </p:cNvSpPr>
          <p:nvPr>
            <p:ph type="sldNum" sz="quarter" idx="10"/>
          </p:nvPr>
        </p:nvSpPr>
        <p:spPr>
          <a:noFill/>
        </p:spPr>
        <p:txBody>
          <a:bodyPr/>
          <a:lstStyle/>
          <a:p>
            <a:fld id="{BFD6638A-D724-4C91-921A-BAA27444968D}" type="slidenum">
              <a:rPr lang="en-US"/>
              <a:pPr/>
              <a:t>60</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smtClean="0">
                <a:ea typeface="ＭＳ Ｐゴシック" pitchFamily="34" charset="-128"/>
              </a:rPr>
              <a:t>Graph partitioning vs Community detection</a:t>
            </a:r>
          </a:p>
        </p:txBody>
      </p:sp>
      <p:sp>
        <p:nvSpPr>
          <p:cNvPr id="24578" name="Content Placeholder 2"/>
          <p:cNvSpPr>
            <a:spLocks noGrp="1"/>
          </p:cNvSpPr>
          <p:nvPr>
            <p:ph idx="1"/>
          </p:nvPr>
        </p:nvSpPr>
        <p:spPr/>
        <p:txBody>
          <a:bodyPr/>
          <a:lstStyle/>
          <a:p>
            <a:pPr algn="just"/>
            <a:r>
              <a:rPr lang="en-US" smtClean="0">
                <a:ea typeface="ＭＳ Ｐゴシック" pitchFamily="34" charset="-128"/>
              </a:rPr>
              <a:t>Graph partitioning is typically performed to divide a large network into smaller parts for faster/more manageable  processing</a:t>
            </a:r>
          </a:p>
          <a:p>
            <a:pPr algn="just"/>
            <a:endParaRPr lang="en-US" smtClean="0">
              <a:ea typeface="ＭＳ Ｐゴシック" pitchFamily="34" charset="-128"/>
            </a:endParaRPr>
          </a:p>
          <a:p>
            <a:pPr algn="just"/>
            <a:r>
              <a:rPr lang="en-US" smtClean="0">
                <a:ea typeface="ＭＳ Ｐゴシック" pitchFamily="34" charset="-128"/>
              </a:rPr>
              <a:t>Community detection aims into understanding the structure of the network in a large scale</a:t>
            </a:r>
          </a:p>
          <a:p>
            <a:pPr lvl="1" algn="just"/>
            <a:r>
              <a:rPr lang="en-US" smtClean="0">
                <a:ea typeface="ＭＳ Ｐゴシック" pitchFamily="34" charset="-128"/>
              </a:rPr>
              <a:t>Identifying connection patterns </a:t>
            </a:r>
          </a:p>
          <a:p>
            <a:pPr lvl="1" algn="just"/>
            <a:endParaRPr lang="en-US" smtClean="0">
              <a:ea typeface="ＭＳ Ｐゴシック" pitchFamily="34" charset="-128"/>
            </a:endParaRPr>
          </a:p>
          <a:p>
            <a:pPr algn="just"/>
            <a:r>
              <a:rPr lang="en-US" smtClean="0">
                <a:ea typeface="ＭＳ Ｐゴシック" pitchFamily="34" charset="-128"/>
              </a:rPr>
              <a:t>Hence, graph partitioning always needs to output a partition (even if it is not good), while community detection is not required to provide an answer if no good division exists</a:t>
            </a:r>
          </a:p>
        </p:txBody>
      </p:sp>
      <p:sp>
        <p:nvSpPr>
          <p:cNvPr id="24579" name="Slide Number Placeholder 3"/>
          <p:cNvSpPr>
            <a:spLocks noGrp="1"/>
          </p:cNvSpPr>
          <p:nvPr>
            <p:ph type="sldNum" sz="quarter" idx="10"/>
          </p:nvPr>
        </p:nvSpPr>
        <p:spPr>
          <a:noFill/>
        </p:spPr>
        <p:txBody>
          <a:bodyPr/>
          <a:lstStyle/>
          <a:p>
            <a:fld id="{44E7DD1B-E6B7-4AF9-A990-4F394120FAF8}" type="slidenum">
              <a:rPr lang="en-US"/>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smtClean="0">
                <a:ea typeface="ＭＳ Ｐゴシック" pitchFamily="34" charset="-128"/>
              </a:rPr>
              <a:t>Why partitioning is hard ?</a:t>
            </a:r>
          </a:p>
        </p:txBody>
      </p:sp>
      <p:sp>
        <p:nvSpPr>
          <p:cNvPr id="3" name="Content Placeholder 2"/>
          <p:cNvSpPr>
            <a:spLocks noGrp="1"/>
          </p:cNvSpPr>
          <p:nvPr>
            <p:ph idx="1"/>
          </p:nvPr>
        </p:nvSpPr>
        <p:spPr/>
        <p:txBody>
          <a:bodyPr/>
          <a:lstStyle/>
          <a:p>
            <a:pPr algn="just"/>
            <a:r>
              <a:rPr lang="en-US" smtClean="0">
                <a:ea typeface="ＭＳ Ｐゴシック" pitchFamily="34" charset="-128"/>
              </a:rPr>
              <a:t>Graph partitioning is an easy problem to state and understand but it is not easy to solve</a:t>
            </a:r>
          </a:p>
          <a:p>
            <a:pPr algn="just"/>
            <a:endParaRPr lang="en-US" smtClean="0">
              <a:ea typeface="ＭＳ Ｐゴシック" pitchFamily="34" charset="-128"/>
            </a:endParaRPr>
          </a:p>
          <a:p>
            <a:pPr algn="just"/>
            <a:r>
              <a:rPr lang="en-US" smtClean="0">
                <a:ea typeface="ＭＳ Ｐゴシック" pitchFamily="34" charset="-128"/>
              </a:rPr>
              <a:t>Let</a:t>
            </a:r>
            <a:r>
              <a:rPr lang="en-US" altLang="en-US" smtClean="0">
                <a:ea typeface="ＭＳ Ｐゴシック" pitchFamily="34" charset="-128"/>
              </a:rPr>
              <a:t>’</a:t>
            </a:r>
            <a:r>
              <a:rPr lang="en-US" smtClean="0">
                <a:ea typeface="ＭＳ Ｐゴシック" pitchFamily="34" charset="-128"/>
              </a:rPr>
              <a:t>s start with the simplest problem of dividing a network into two equally sized parts</a:t>
            </a:r>
          </a:p>
          <a:p>
            <a:pPr lvl="1" algn="just"/>
            <a:r>
              <a:rPr lang="en-US" smtClean="0">
                <a:ea typeface="ＭＳ Ｐゴシック" pitchFamily="34" charset="-128"/>
              </a:rPr>
              <a:t>Graph bisection</a:t>
            </a:r>
          </a:p>
          <a:p>
            <a:pPr lvl="1" algn="just"/>
            <a:r>
              <a:rPr lang="en-US" smtClean="0">
                <a:ea typeface="ＭＳ Ｐゴシック" pitchFamily="34" charset="-128"/>
              </a:rPr>
              <a:t>Partitioning in an arbitrarily number of parts can be realized by repeated graph bisection</a:t>
            </a:r>
          </a:p>
          <a:p>
            <a:pPr lvl="1" algn="just"/>
            <a:r>
              <a:rPr lang="en-US" smtClean="0">
                <a:ea typeface="ＭＳ Ｐゴシック" pitchFamily="34" charset="-128"/>
              </a:rPr>
              <a:t>The number of edges between the two groups is called </a:t>
            </a:r>
          </a:p>
          <a:p>
            <a:pPr lvl="1" algn="just">
              <a:buFont typeface="Wingdings" pitchFamily="2" charset="2"/>
              <a:buNone/>
            </a:pPr>
            <a:r>
              <a:rPr lang="en-US" u="sng" smtClean="0">
                <a:ea typeface="ＭＳ Ｐゴシック" pitchFamily="34" charset="-128"/>
              </a:rPr>
              <a:t>cut size</a:t>
            </a:r>
            <a:endParaRPr lang="en-US" smtClean="0">
              <a:ea typeface="ＭＳ Ｐゴシック" pitchFamily="34" charset="-128"/>
            </a:endParaRPr>
          </a:p>
          <a:p>
            <a:pPr lvl="2" algn="just"/>
            <a:r>
              <a:rPr lang="en-US" smtClean="0">
                <a:ea typeface="ＭＳ Ｐゴシック" pitchFamily="34" charset="-128"/>
              </a:rPr>
              <a:t>Can be thought as a generalized min cut problem</a:t>
            </a:r>
          </a:p>
        </p:txBody>
      </p:sp>
      <p:sp>
        <p:nvSpPr>
          <p:cNvPr id="25603" name="Slide Number Placeholder 3"/>
          <p:cNvSpPr>
            <a:spLocks noGrp="1"/>
          </p:cNvSpPr>
          <p:nvPr>
            <p:ph type="sldNum" sz="quarter" idx="10"/>
          </p:nvPr>
        </p:nvSpPr>
        <p:spPr>
          <a:noFill/>
        </p:spPr>
        <p:txBody>
          <a:bodyPr/>
          <a:lstStyle/>
          <a:p>
            <a:fld id="{0B57996E-5994-4434-9410-662DEA878D23}" type="slidenum">
              <a:rPr lang="en-US"/>
              <a:pPr/>
              <a:t>8</a:t>
            </a:fld>
            <a:endParaRPr lang="en-US"/>
          </a:p>
        </p:txBody>
      </p:sp>
      <p:pic>
        <p:nvPicPr>
          <p:cNvPr id="25604" name="Picture 4"/>
          <p:cNvPicPr>
            <a:picLocks noChangeAspect="1"/>
          </p:cNvPicPr>
          <p:nvPr/>
        </p:nvPicPr>
        <p:blipFill>
          <a:blip r:embed="rId2"/>
          <a:srcRect/>
          <a:stretch>
            <a:fillRect/>
          </a:stretch>
        </p:blipFill>
        <p:spPr bwMode="auto">
          <a:xfrm>
            <a:off x="8540750" y="4494213"/>
            <a:ext cx="1365250" cy="2363787"/>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smtClean="0">
                <a:ea typeface="ＭＳ Ｐゴシック" pitchFamily="34" charset="-128"/>
              </a:rPr>
              <a:t>Why partitioning is hard ?</a:t>
            </a:r>
          </a:p>
        </p:txBody>
      </p:sp>
      <p:sp>
        <p:nvSpPr>
          <p:cNvPr id="26626" name="Content Placeholder 2"/>
          <p:cNvSpPr>
            <a:spLocks noGrp="1"/>
          </p:cNvSpPr>
          <p:nvPr>
            <p:ph idx="1"/>
          </p:nvPr>
        </p:nvSpPr>
        <p:spPr/>
        <p:txBody>
          <a:bodyPr/>
          <a:lstStyle/>
          <a:p>
            <a:pPr algn="just"/>
            <a:r>
              <a:rPr lang="en-US" smtClean="0">
                <a:ea typeface="ＭＳ Ｐゴシック" pitchFamily="34" charset="-128"/>
              </a:rPr>
              <a:t>An optimal solution would require to examine all the possible partitions of the network in two groups of sizes n</a:t>
            </a:r>
            <a:r>
              <a:rPr lang="en-US" baseline="-25000" smtClean="0">
                <a:ea typeface="ＭＳ Ｐゴシック" pitchFamily="34" charset="-128"/>
              </a:rPr>
              <a:t>1</a:t>
            </a:r>
            <a:r>
              <a:rPr lang="en-US" smtClean="0">
                <a:ea typeface="ＭＳ Ｐゴシック" pitchFamily="34" charset="-128"/>
              </a:rPr>
              <a:t> and n</a:t>
            </a:r>
            <a:r>
              <a:rPr lang="en-US" baseline="-25000" smtClean="0">
                <a:ea typeface="ＭＳ Ｐゴシック" pitchFamily="34" charset="-128"/>
              </a:rPr>
              <a:t>2</a:t>
            </a:r>
            <a:r>
              <a:rPr lang="en-US" smtClean="0">
                <a:ea typeface="ＭＳ Ｐゴシック" pitchFamily="34" charset="-128"/>
              </a:rPr>
              <a:t> respectively.  This is:</a:t>
            </a:r>
          </a:p>
          <a:p>
            <a:pPr algn="just"/>
            <a:endParaRPr lang="en-US" smtClean="0">
              <a:ea typeface="ＭＳ Ｐゴシック" pitchFamily="34" charset="-128"/>
            </a:endParaRPr>
          </a:p>
          <a:p>
            <a:pPr algn="just"/>
            <a:endParaRPr lang="en-US" smtClean="0">
              <a:ea typeface="ＭＳ Ｐゴシック" pitchFamily="34" charset="-128"/>
            </a:endParaRPr>
          </a:p>
          <a:p>
            <a:pPr algn="just"/>
            <a:r>
              <a:rPr lang="en-US" smtClean="0">
                <a:ea typeface="ＭＳ Ｐゴシック" pitchFamily="34" charset="-128"/>
              </a:rPr>
              <a:t>Such an algorithm would require exponential time and hence, is not appropriate for even moderately small networks</a:t>
            </a:r>
          </a:p>
          <a:p>
            <a:pPr lvl="1" algn="just"/>
            <a:r>
              <a:rPr lang="en-US" smtClean="0">
                <a:ea typeface="ＭＳ Ｐゴシック" pitchFamily="34" charset="-128"/>
              </a:rPr>
              <a:t>We have to rely on approximation/heuristic algorithms </a:t>
            </a:r>
          </a:p>
          <a:p>
            <a:pPr lvl="2" algn="just"/>
            <a:r>
              <a:rPr lang="en-US" smtClean="0">
                <a:ea typeface="ＭＳ Ｐゴシック" pitchFamily="34" charset="-128"/>
              </a:rPr>
              <a:t>They require less time but the solution is not optimal (but acceptable) </a:t>
            </a:r>
          </a:p>
        </p:txBody>
      </p:sp>
      <p:sp>
        <p:nvSpPr>
          <p:cNvPr id="26627" name="Slide Number Placeholder 3"/>
          <p:cNvSpPr>
            <a:spLocks noGrp="1"/>
          </p:cNvSpPr>
          <p:nvPr>
            <p:ph type="sldNum" sz="quarter" idx="10"/>
          </p:nvPr>
        </p:nvSpPr>
        <p:spPr>
          <a:noFill/>
        </p:spPr>
        <p:txBody>
          <a:bodyPr/>
          <a:lstStyle/>
          <a:p>
            <a:fld id="{E556596A-2233-4327-8EC7-61EE8292D2B6}" type="slidenum">
              <a:rPr lang="en-US"/>
              <a:pPr/>
              <a:t>9</a:t>
            </a:fld>
            <a:endParaRPr lang="en-US"/>
          </a:p>
        </p:txBody>
      </p:sp>
      <p:graphicFrame>
        <p:nvGraphicFramePr>
          <p:cNvPr id="26628" name="Object 5"/>
          <p:cNvGraphicFramePr>
            <a:graphicFrameLocks noChangeAspect="1"/>
          </p:cNvGraphicFramePr>
          <p:nvPr/>
        </p:nvGraphicFramePr>
        <p:xfrm>
          <a:off x="4219575" y="2576513"/>
          <a:ext cx="876300" cy="903287"/>
        </p:xfrm>
        <a:graphic>
          <a:graphicData uri="http://schemas.openxmlformats.org/presentationml/2006/ole">
            <mc:AlternateContent xmlns:mc="http://schemas.openxmlformats.org/markup-compatibility/2006">
              <mc:Choice xmlns:v="urn:schemas-microsoft-com:vml" Requires="v">
                <p:oleObj spid="_x0000_s26634" name="Equation" r:id="rId3" imgW="419100" imgH="431800" progId="Equation.3">
                  <p:embed/>
                </p:oleObj>
              </mc:Choice>
              <mc:Fallback>
                <p:oleObj name="Equation" r:id="rId3" imgW="419100" imgH="431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575" y="2576513"/>
                        <a:ext cx="876300" cy="90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theme/theme1.xml><?xml version="1.0" encoding="utf-8"?>
<a:theme xmlns:a="http://schemas.openxmlformats.org/drawingml/2006/main" name="Modèle par défaut">
  <a:themeElements>
    <a:clrScheme name="Modèle par défaut 1">
      <a:dk1>
        <a:srgbClr val="DDDDDD"/>
      </a:dk1>
      <a:lt1>
        <a:srgbClr val="FFFFFF"/>
      </a:lt1>
      <a:dk2>
        <a:srgbClr val="FF0000"/>
      </a:dk2>
      <a:lt2>
        <a:srgbClr val="969696"/>
      </a:lt2>
      <a:accent1>
        <a:srgbClr val="696969"/>
      </a:accent1>
      <a:accent2>
        <a:srgbClr val="C0C0C0"/>
      </a:accent2>
      <a:accent3>
        <a:srgbClr val="FFFFFF"/>
      </a:accent3>
      <a:accent4>
        <a:srgbClr val="BDBDBD"/>
      </a:accent4>
      <a:accent5>
        <a:srgbClr val="B9B9B9"/>
      </a:accent5>
      <a:accent6>
        <a:srgbClr val="AEAEAE"/>
      </a:accent6>
      <a:hlink>
        <a:srgbClr val="C80000"/>
      </a:hlink>
      <a:folHlink>
        <a:srgbClr val="0000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solidFill>
            <a:schemeClr val="folHlink"/>
          </a:solidFill>
          <a:prstDash val="solid"/>
          <a:round/>
          <a:headEnd type="none" w="med" len="med"/>
          <a:tailEnd type="none" w="med" len="med"/>
        </a:ln>
        <a:effectLst/>
      </a:spPr>
      <a:bodyPr vert="horz" wrap="none" lIns="108000" tIns="108000" rIns="108000" bIns="1080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accent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solidFill>
            <a:schemeClr val="folHlink"/>
          </a:solidFill>
          <a:prstDash val="solid"/>
          <a:round/>
          <a:headEnd type="none" w="med" len="med"/>
          <a:tailEnd type="none" w="med" len="med"/>
        </a:ln>
        <a:effectLst/>
      </a:spPr>
      <a:bodyPr vert="horz" wrap="none" lIns="108000" tIns="108000" rIns="108000" bIns="1080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accent1"/>
            </a:solidFill>
            <a:effectLst/>
            <a:latin typeface="Arial" charset="0"/>
          </a:defRPr>
        </a:defPPr>
      </a:lstStyle>
    </a:lnDef>
  </a:objectDefaults>
  <a:extraClrSchemeLst>
    <a:extraClrScheme>
      <a:clrScheme name="Modèle par défaut 1">
        <a:dk1>
          <a:srgbClr val="DDDDDD"/>
        </a:dk1>
        <a:lt1>
          <a:srgbClr val="FFFFFF"/>
        </a:lt1>
        <a:dk2>
          <a:srgbClr val="FF0000"/>
        </a:dk2>
        <a:lt2>
          <a:srgbClr val="969696"/>
        </a:lt2>
        <a:accent1>
          <a:srgbClr val="696969"/>
        </a:accent1>
        <a:accent2>
          <a:srgbClr val="C0C0C0"/>
        </a:accent2>
        <a:accent3>
          <a:srgbClr val="FFFFFF"/>
        </a:accent3>
        <a:accent4>
          <a:srgbClr val="BDBDBD"/>
        </a:accent4>
        <a:accent5>
          <a:srgbClr val="B9B9B9"/>
        </a:accent5>
        <a:accent6>
          <a:srgbClr val="AEAEAE"/>
        </a:accent6>
        <a:hlink>
          <a:srgbClr val="C8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F373DBC30DDB459CEFB92C6B00A939" ma:contentTypeVersion="7" ma:contentTypeDescription="Create a new document." ma:contentTypeScope="" ma:versionID="15be872e5c8c5919c3660b5505335764">
  <xsd:schema xmlns:xsd="http://www.w3.org/2001/XMLSchema" xmlns:xs="http://www.w3.org/2001/XMLSchema" xmlns:p="http://schemas.microsoft.com/office/2006/metadata/properties" xmlns:ns2="41077cac-fa1c-4939-a97a-a20b352af600" xmlns:ns3="7bdace7b-419a-4620-be26-5a3fa6f280f9" targetNamespace="http://schemas.microsoft.com/office/2006/metadata/properties" ma:root="true" ma:fieldsID="69a6c5bf7f700e07a1a499c75cb540db" ns2:_="" ns3:_="">
    <xsd:import namespace="41077cac-fa1c-4939-a97a-a20b352af600"/>
    <xsd:import namespace="7bdace7b-419a-4620-be26-5a3fa6f280f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077cac-fa1c-4939-a97a-a20b352af6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dace7b-419a-4620-be26-5a3fa6f280f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LongProperties xmlns="http://schemas.microsoft.com/office/2006/metadata/lo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D7F82FBD-BFD2-4971-A837-E26B5FE38A4B}"/>
</file>

<file path=customXml/itemProps2.xml><?xml version="1.0" encoding="utf-8"?>
<ds:datastoreItem xmlns:ds="http://schemas.openxmlformats.org/officeDocument/2006/customXml" ds:itemID="{D50AD7A7-9F82-4A25-8313-7106785DFBCE}">
  <ds:schemaRefs>
    <ds:schemaRef ds:uri="http://schemas.microsoft.com/office/2006/metadata/longProperties"/>
  </ds:schemaRefs>
</ds:datastoreItem>
</file>

<file path=customXml/itemProps3.xml><?xml version="1.0" encoding="utf-8"?>
<ds:datastoreItem xmlns:ds="http://schemas.openxmlformats.org/officeDocument/2006/customXml" ds:itemID="{15E60FF8-5AFA-4EA5-A801-2D6FF72BC52E}">
  <ds:schemaRefs>
    <ds:schemaRef ds:uri="http://schemas.microsoft.com/sharepoint/v3/contenttype/forms"/>
  </ds:schemaRefs>
</ds:datastoreItem>
</file>

<file path=customXml/itemProps4.xml><?xml version="1.0" encoding="utf-8"?>
<ds:datastoreItem xmlns:ds="http://schemas.openxmlformats.org/officeDocument/2006/customXml" ds:itemID="{89B20750-A3C6-4ACC-9738-1FB768DA7EA5}">
  <ds:schemaRefs>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Thomson2007</Template>
  <TotalTime>57743</TotalTime>
  <Words>3908</Words>
  <Application>Microsoft Office PowerPoint</Application>
  <PresentationFormat>A4 Paper (210x297 mm)</PresentationFormat>
  <Paragraphs>493</Paragraphs>
  <Slides>60</Slides>
  <Notes>14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63" baseType="lpstr">
      <vt:lpstr>Modèle par défaut</vt:lpstr>
      <vt:lpstr>Equation</vt:lpstr>
      <vt:lpstr>MathType 5.0 Equation</vt:lpstr>
      <vt:lpstr>Part 4: Dividing Networks into Clusters</vt:lpstr>
      <vt:lpstr>The problem</vt:lpstr>
      <vt:lpstr>Visually</vt:lpstr>
      <vt:lpstr>Number of groups</vt:lpstr>
      <vt:lpstr>Graph partitioning</vt:lpstr>
      <vt:lpstr>Community detection</vt:lpstr>
      <vt:lpstr>Graph partitioning vs Community detection</vt:lpstr>
      <vt:lpstr>Why partitioning is hard ?</vt:lpstr>
      <vt:lpstr>Why partitioning is hard ?</vt:lpstr>
      <vt:lpstr>Kernighan-Lin algorithm</vt:lpstr>
      <vt:lpstr>Kernighan-Lin algorithm</vt:lpstr>
      <vt:lpstr>Kernighan-Lin algorithm</vt:lpstr>
      <vt:lpstr>Kernighan-Lin algorithm</vt:lpstr>
      <vt:lpstr>Spectral partitioning</vt:lpstr>
      <vt:lpstr>Spectral partitioning</vt:lpstr>
      <vt:lpstr>Spectral partitioning</vt:lpstr>
      <vt:lpstr>Spectral partitioning</vt:lpstr>
      <vt:lpstr>Spectral partitioning</vt:lpstr>
      <vt:lpstr>Concept of Lagrange multipliers (2 variables)</vt:lpstr>
      <vt:lpstr>LAGRANGE MULTIPLIERS—TWO VARIABLES</vt:lpstr>
      <vt:lpstr>LAGRANGE MULTIPLIERS—TWO VARIABLES</vt:lpstr>
      <vt:lpstr>LAGRANGE MULTIPLIERS—TWO VARIABLES</vt:lpstr>
      <vt:lpstr>LAGRANGE MULTIPLIERS—THREE VARIABLES</vt:lpstr>
      <vt:lpstr>LAGRANGE MULTIPLIERS—THREE VARIABLES</vt:lpstr>
      <vt:lpstr>TWO CONSTRAINTS</vt:lpstr>
      <vt:lpstr>Spectral partitioning</vt:lpstr>
      <vt:lpstr>Spectral partitioning</vt:lpstr>
      <vt:lpstr>Spectral partitioning</vt:lpstr>
      <vt:lpstr>Spectral partitioning</vt:lpstr>
      <vt:lpstr>Spectral partitioning</vt:lpstr>
      <vt:lpstr>Spectral partitioning</vt:lpstr>
      <vt:lpstr>Algebraic connectivity</vt:lpstr>
      <vt:lpstr>Community detection</vt:lpstr>
      <vt:lpstr>Community detection</vt:lpstr>
      <vt:lpstr>Community detection</vt:lpstr>
      <vt:lpstr>Community detection</vt:lpstr>
      <vt:lpstr>Simple modularity maximization</vt:lpstr>
      <vt:lpstr>Simple modularity maximization</vt:lpstr>
      <vt:lpstr>Spectral modularity maximization</vt:lpstr>
      <vt:lpstr>Spectral modularity maximization</vt:lpstr>
      <vt:lpstr>Spectral modularity maximization</vt:lpstr>
      <vt:lpstr>Spectral modularity maximization</vt:lpstr>
      <vt:lpstr>Division into more than two groups</vt:lpstr>
      <vt:lpstr>Division into more than two groups</vt:lpstr>
      <vt:lpstr>Division into more than two groups</vt:lpstr>
      <vt:lpstr>Other modularity maximization methods</vt:lpstr>
      <vt:lpstr>Betweenness-based method</vt:lpstr>
      <vt:lpstr>Betweenness-based method</vt:lpstr>
      <vt:lpstr>Betweenness-based method</vt:lpstr>
      <vt:lpstr>Betweenness-based method</vt:lpstr>
      <vt:lpstr>Betweenness-based method</vt:lpstr>
      <vt:lpstr>Betweenness-based method</vt:lpstr>
      <vt:lpstr>Betweenness-based method</vt:lpstr>
      <vt:lpstr>Hierarchical clustering</vt:lpstr>
      <vt:lpstr>Hierarchical clustering</vt:lpstr>
      <vt:lpstr>Hierarchical clustering</vt:lpstr>
      <vt:lpstr>Hierarchical clustering</vt:lpstr>
      <vt:lpstr>Hierarchical clustering</vt:lpstr>
      <vt:lpstr>Hierarchical clustering</vt:lpstr>
      <vt:lpstr>Hierarchical clustering</vt:lpstr>
    </vt:vector>
  </TitlesOfParts>
  <Company>Thomson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THOMSON</dc:creator>
  <cp:lastModifiedBy>Windows User</cp:lastModifiedBy>
  <cp:revision>2289</cp:revision>
  <dcterms:created xsi:type="dcterms:W3CDTF">2012-03-13T15:43:15Z</dcterms:created>
  <dcterms:modified xsi:type="dcterms:W3CDTF">2020-09-24T14:59:45Z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ContentTypeId">
    <vt:lpwstr>0x01010047F373DBC30DDB459CEFB92C6B00A939</vt:lpwstr>
  </property>
</Properties>
</file>